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</p:sldMasterIdLst>
  <p:notesMasterIdLst>
    <p:notesMasterId r:id="rId2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Lato" panose="020F0502020204030203" pitchFamily="34" charset="0"/>
      <p:regular r:id="rId31"/>
      <p:bold r:id="rId32"/>
      <p:italic r:id="rId33"/>
      <p:boldItalic r:id="rId34"/>
    </p:embeddedFont>
    <p:embeddedFont>
      <p:font typeface="Montserrat" pitchFamily="2" charset="77"/>
      <p:regular r:id="rId35"/>
      <p:bold r:id="rId36"/>
      <p:italic r:id="rId37"/>
      <p:boldItalic r:id="rId38"/>
    </p:embeddedFont>
    <p:embeddedFont>
      <p:font typeface="Tw Cen MT" panose="020B0602020104020603" pitchFamily="34" charset="77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DAE57A-EC8A-4C9D-9D76-F2C223FD702A}">
  <a:tblStyle styleId="{4FDAE57A-EC8A-4C9D-9D76-F2C223FD702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28"/>
  </p:normalViewPr>
  <p:slideViewPr>
    <p:cSldViewPr snapToGrid="0">
      <p:cViewPr varScale="1">
        <p:scale>
          <a:sx n="153" d="100"/>
          <a:sy n="153" d="100"/>
        </p:scale>
        <p:origin x="68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19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gif>
</file>

<file path=ppt/media/image16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ec23971ea6_2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7" name="Google Shape;277;g1ec23971ea6_2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ec23971ea6_2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0" name="Google Shape;380;g1ec23971ea6_2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ec23971ea6_2_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0" name="Google Shape;390;g1ec23971ea6_2_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ec23971ea6_2_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0" name="Google Shape;400;g1ec23971ea6_2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ec4051f4c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0" name="Google Shape;410;g1ec4051f4c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ec23971ea6_2_4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9" name="Google Shape;419;g1ec23971ea6_2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ec2ae5d30e_1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7" name="Google Shape;427;g1ec2ae5d30e_1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ec31e92c96_8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4" name="Google Shape;434;g1ec31e92c96_8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ec2d53eb1d_1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2" name="Google Shape;442;g1ec2d53eb1d_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ec23971ea6_2_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3" name="Google Shape;473;g1ec23971ea6_2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ec2d53eb1d_5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ec2d53eb1d_5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ec2ad187cf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285" name="Google Shape;285;g1ec2ad187cf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ec31e92c96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ec31e92c96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ec31e92c9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ec31e92c9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Yassin / Jainam (Demo)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1ec23971ea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1ec23971ea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1ec2d53eb1d_5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1ec2d53eb1d_5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ec2ae5d30e_6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4" name="Google Shape;294;g1ec2ae5d30e_6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ec2d53eb1d_5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5" name="Google Shape;305;g1ec2d53eb1d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ec25e4132d_1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2" name="Google Shape;312;g1ec25e4132d_1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ec23971ea6_2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1" name="Google Shape;331;g1ec23971ea6_2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ec2d53eb1d_5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6" name="Google Shape;346;g1ec2d53eb1d_5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ec2d53eb1d_5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7" name="Google Shape;357;g1ec2d53eb1d_5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ec2d53eb1d_5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8" name="Google Shape;368;g1ec2d53eb1d_5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" name="Google Shape;109;p16"/>
          <p:cNvGrpSpPr/>
          <p:nvPr/>
        </p:nvGrpSpPr>
        <p:grpSpPr>
          <a:xfrm>
            <a:off x="0" y="0"/>
            <a:ext cx="1728788" cy="5143501"/>
            <a:chOff x="0" y="0"/>
            <a:chExt cx="2305051" cy="6858001"/>
          </a:xfrm>
        </p:grpSpPr>
        <p:sp>
          <p:nvSpPr>
            <p:cNvPr id="110" name="Google Shape;110;p16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6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6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6" name="Google Shape;116;p16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7" name="Google Shape;117;p16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9" name="Google Shape;119;p16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20" name="Google Shape;120;p16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23" name="Google Shape;123;p16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25" name="Google Shape;125;p16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28" name="Google Shape;128;p16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6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31" name="Google Shape;131;p16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33" name="Google Shape;133;p16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35" name="Google Shape;135;p16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37" name="Google Shape;137;p16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41" name="Google Shape;141;p16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42" name="Google Shape;142;p16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44" name="Google Shape;144;p16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45" name="Google Shape;145;p16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47" name="Google Shape;147;p16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49" name="Google Shape;149;p16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52" name="Google Shape;152;p16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54" name="Google Shape;154;p16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57" name="Google Shape;157;p16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58" name="Google Shape;158;p16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61" name="Google Shape;161;p16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63" name="Google Shape;163;p16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6"/>
          <p:cNvSpPr txBox="1">
            <a:spLocks noGrp="1"/>
          </p:cNvSpPr>
          <p:nvPr>
            <p:ph type="ctrTitle"/>
          </p:nvPr>
        </p:nvSpPr>
        <p:spPr>
          <a:xfrm>
            <a:off x="1407318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6"/>
          <p:cNvSpPr txBox="1">
            <a:spLocks noGrp="1"/>
          </p:cNvSpPr>
          <p:nvPr>
            <p:ph type="subTitle" idx="1"/>
          </p:nvPr>
        </p:nvSpPr>
        <p:spPr>
          <a:xfrm>
            <a:off x="1407318" y="2701528"/>
            <a:ext cx="6593681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 sz="15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3pPr>
            <a:lvl4pPr lvl="3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>
            <a:endParaRPr/>
          </a:p>
        </p:txBody>
      </p:sp>
      <p:sp>
        <p:nvSpPr>
          <p:cNvPr id="166" name="Google Shape;166;p16"/>
          <p:cNvSpPr txBox="1">
            <a:spLocks noGrp="1"/>
          </p:cNvSpPr>
          <p:nvPr>
            <p:ph type="dt" idx="10"/>
          </p:nvPr>
        </p:nvSpPr>
        <p:spPr>
          <a:xfrm>
            <a:off x="5308133" y="405765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6"/>
          <p:cNvSpPr txBox="1">
            <a:spLocks noGrp="1"/>
          </p:cNvSpPr>
          <p:nvPr>
            <p:ph type="ftr" idx="11"/>
          </p:nvPr>
        </p:nvSpPr>
        <p:spPr>
          <a:xfrm>
            <a:off x="1407318" y="4057651"/>
            <a:ext cx="384366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6"/>
          <p:cNvSpPr txBox="1">
            <a:spLocks noGrp="1"/>
          </p:cNvSpPr>
          <p:nvPr>
            <p:ph type="sldNum" idx="12"/>
          </p:nvPr>
        </p:nvSpPr>
        <p:spPr>
          <a:xfrm>
            <a:off x="7422683" y="4057649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 txBox="1">
            <a:spLocks noGrp="1"/>
          </p:cNvSpPr>
          <p:nvPr>
            <p:ph type="title"/>
          </p:nvPr>
        </p:nvSpPr>
        <p:spPr>
          <a:xfrm>
            <a:off x="856058" y="1064419"/>
            <a:ext cx="74295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1"/>
          </p:nvPr>
        </p:nvSpPr>
        <p:spPr>
          <a:xfrm>
            <a:off x="856058" y="3318271"/>
            <a:ext cx="7429500" cy="1031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body" idx="1"/>
          </p:nvPr>
        </p:nvSpPr>
        <p:spPr>
          <a:xfrm>
            <a:off x="856057" y="1687115"/>
            <a:ext cx="3658792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body" idx="2"/>
          </p:nvPr>
        </p:nvSpPr>
        <p:spPr>
          <a:xfrm>
            <a:off x="4629150" y="1687115"/>
            <a:ext cx="365640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8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>
            <a:spLocks noGrp="1"/>
          </p:cNvSpPr>
          <p:nvPr>
            <p:ph type="title"/>
          </p:nvPr>
        </p:nvSpPr>
        <p:spPr>
          <a:xfrm>
            <a:off x="856058" y="464344"/>
            <a:ext cx="7429500" cy="1108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body" idx="1"/>
          </p:nvPr>
        </p:nvSpPr>
        <p:spPr>
          <a:xfrm>
            <a:off x="1027514" y="1687115"/>
            <a:ext cx="3487337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body" idx="2"/>
          </p:nvPr>
        </p:nvSpPr>
        <p:spPr>
          <a:xfrm>
            <a:off x="856057" y="2305048"/>
            <a:ext cx="3658793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body" idx="3"/>
          </p:nvPr>
        </p:nvSpPr>
        <p:spPr>
          <a:xfrm>
            <a:off x="4800606" y="1687114"/>
            <a:ext cx="3484952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body" idx="4"/>
          </p:nvPr>
        </p:nvSpPr>
        <p:spPr>
          <a:xfrm>
            <a:off x="4629150" y="2305048"/>
            <a:ext cx="3656407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88" name="Google Shape;188;p1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9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body" idx="1"/>
          </p:nvPr>
        </p:nvSpPr>
        <p:spPr>
          <a:xfrm>
            <a:off x="3867150" y="444499"/>
            <a:ext cx="4418407" cy="38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body" idx="2"/>
          </p:nvPr>
        </p:nvSpPr>
        <p:spPr>
          <a:xfrm>
            <a:off x="860029" y="1687115"/>
            <a:ext cx="289202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2"/>
          <p:cNvSpPr>
            <a:spLocks noGrp="1"/>
          </p:cNvSpPr>
          <p:nvPr>
            <p:ph type="pic" idx="2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06" name="Google Shape;206;p22"/>
          <p:cNvSpPr txBox="1">
            <a:spLocks noGrp="1"/>
          </p:cNvSpPr>
          <p:nvPr>
            <p:ph type="body" idx="1"/>
          </p:nvPr>
        </p:nvSpPr>
        <p:spPr>
          <a:xfrm>
            <a:off x="856058" y="1687115"/>
            <a:ext cx="4450883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>
            <a:spLocks noGrp="1"/>
          </p:cNvSpPr>
          <p:nvPr>
            <p:ph type="title"/>
          </p:nvPr>
        </p:nvSpPr>
        <p:spPr>
          <a:xfrm>
            <a:off x="856058" y="3228498"/>
            <a:ext cx="7434266" cy="61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3"/>
          <p:cNvSpPr>
            <a:spLocks noGrp="1"/>
          </p:cNvSpPr>
          <p:nvPr>
            <p:ph type="pic" idx="2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3" name="Google Shape;213;p23"/>
          <p:cNvSpPr txBox="1">
            <a:spLocks noGrp="1"/>
          </p:cNvSpPr>
          <p:nvPr>
            <p:ph type="body" idx="1"/>
          </p:nvPr>
        </p:nvSpPr>
        <p:spPr>
          <a:xfrm>
            <a:off x="856023" y="3843015"/>
            <a:ext cx="7433144" cy="51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856092" y="457200"/>
            <a:ext cx="7429466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body" idx="1"/>
          </p:nvPr>
        </p:nvSpPr>
        <p:spPr>
          <a:xfrm>
            <a:off x="856058" y="3314699"/>
            <a:ext cx="7428344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1084659" y="457199"/>
            <a:ext cx="6977064" cy="2061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5"/>
          <p:cNvSpPr txBox="1">
            <a:spLocks noGrp="1"/>
          </p:cNvSpPr>
          <p:nvPr>
            <p:ph type="body" idx="1"/>
          </p:nvPr>
        </p:nvSpPr>
        <p:spPr>
          <a:xfrm>
            <a:off x="1290483" y="2524168"/>
            <a:ext cx="6564224" cy="41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body" idx="2"/>
          </p:nvPr>
        </p:nvSpPr>
        <p:spPr>
          <a:xfrm>
            <a:off x="856058" y="3232439"/>
            <a:ext cx="7429502" cy="111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27" name="Google Shape;227;p2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5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25"/>
          <p:cNvSpPr txBox="1"/>
          <p:nvPr/>
        </p:nvSpPr>
        <p:spPr>
          <a:xfrm>
            <a:off x="677634" y="549296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 sz="1100"/>
          </a:p>
        </p:txBody>
      </p:sp>
      <p:sp>
        <p:nvSpPr>
          <p:cNvPr id="231" name="Google Shape;231;p25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 sz="110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body" idx="1"/>
          </p:nvPr>
        </p:nvSpPr>
        <p:spPr>
          <a:xfrm>
            <a:off x="856023" y="3493241"/>
            <a:ext cx="7428379" cy="855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6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7"/>
          <p:cNvSpPr txBox="1"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1" name="Google Shape;241;p27"/>
          <p:cNvSpPr txBox="1">
            <a:spLocks noGrp="1"/>
          </p:cNvSpPr>
          <p:nvPr>
            <p:ph type="body" idx="2"/>
          </p:nvPr>
        </p:nvSpPr>
        <p:spPr>
          <a:xfrm>
            <a:off x="845939" y="2520197"/>
            <a:ext cx="2406551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42" name="Google Shape;242;p27"/>
          <p:cNvSpPr txBox="1">
            <a:spLocks noGrp="1"/>
          </p:cNvSpPr>
          <p:nvPr>
            <p:ph type="body" idx="3"/>
          </p:nvPr>
        </p:nvSpPr>
        <p:spPr>
          <a:xfrm>
            <a:off x="3386075" y="2008226"/>
            <a:ext cx="2388289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3" name="Google Shape;243;p27"/>
          <p:cNvSpPr txBox="1">
            <a:spLocks noGrp="1"/>
          </p:cNvSpPr>
          <p:nvPr>
            <p:ph type="body" idx="4"/>
          </p:nvPr>
        </p:nvSpPr>
        <p:spPr>
          <a:xfrm>
            <a:off x="3378160" y="2522576"/>
            <a:ext cx="2396873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44" name="Google Shape;244;p27"/>
          <p:cNvSpPr txBox="1">
            <a:spLocks noGrp="1"/>
          </p:cNvSpPr>
          <p:nvPr>
            <p:ph type="body" idx="5"/>
          </p:nvPr>
        </p:nvSpPr>
        <p:spPr>
          <a:xfrm>
            <a:off x="5889332" y="2005847"/>
            <a:ext cx="23962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5" name="Google Shape;245;p27"/>
          <p:cNvSpPr txBox="1">
            <a:spLocks noGrp="1"/>
          </p:cNvSpPr>
          <p:nvPr>
            <p:ph type="body" idx="6"/>
          </p:nvPr>
        </p:nvSpPr>
        <p:spPr>
          <a:xfrm>
            <a:off x="5889332" y="2520197"/>
            <a:ext cx="2396226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46" name="Google Shape;246;p2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7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856058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52" name="Google Shape;252;p28"/>
          <p:cNvSpPr>
            <a:spLocks noGrp="1"/>
          </p:cNvSpPr>
          <p:nvPr>
            <p:ph type="pic" idx="2"/>
          </p:nvPr>
        </p:nvSpPr>
        <p:spPr>
          <a:xfrm>
            <a:off x="856060" y="2000249"/>
            <a:ext cx="2396430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53" name="Google Shape;253;p28"/>
          <p:cNvSpPr txBox="1">
            <a:spLocks noGrp="1"/>
          </p:cNvSpPr>
          <p:nvPr>
            <p:ph type="body" idx="3"/>
          </p:nvPr>
        </p:nvSpPr>
        <p:spPr>
          <a:xfrm>
            <a:off x="856060" y="3735643"/>
            <a:ext cx="2396430" cy="613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body" idx="4"/>
          </p:nvPr>
        </p:nvSpPr>
        <p:spPr>
          <a:xfrm>
            <a:off x="3366790" y="3303447"/>
            <a:ext cx="2400300" cy="432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55" name="Google Shape;255;p28"/>
          <p:cNvSpPr>
            <a:spLocks noGrp="1"/>
          </p:cNvSpPr>
          <p:nvPr>
            <p:ph type="pic" idx="5"/>
          </p:nvPr>
        </p:nvSpPr>
        <p:spPr>
          <a:xfrm>
            <a:off x="3366790" y="2000249"/>
            <a:ext cx="2399205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56" name="Google Shape;256;p28"/>
          <p:cNvSpPr txBox="1">
            <a:spLocks noGrp="1"/>
          </p:cNvSpPr>
          <p:nvPr>
            <p:ph type="body" idx="6"/>
          </p:nvPr>
        </p:nvSpPr>
        <p:spPr>
          <a:xfrm>
            <a:off x="3365695" y="3735643"/>
            <a:ext cx="2400300" cy="60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57" name="Google Shape;257;p28"/>
          <p:cNvSpPr txBox="1">
            <a:spLocks noGrp="1"/>
          </p:cNvSpPr>
          <p:nvPr>
            <p:ph type="body" idx="7"/>
          </p:nvPr>
        </p:nvSpPr>
        <p:spPr>
          <a:xfrm>
            <a:off x="5889425" y="3303446"/>
            <a:ext cx="2393056" cy="432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58" name="Google Shape;258;p28"/>
          <p:cNvSpPr>
            <a:spLocks noGrp="1"/>
          </p:cNvSpPr>
          <p:nvPr>
            <p:ph type="pic" idx="8"/>
          </p:nvPr>
        </p:nvSpPr>
        <p:spPr>
          <a:xfrm>
            <a:off x="5889332" y="2000249"/>
            <a:ext cx="2396227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59" name="Google Shape;259;p28"/>
          <p:cNvSpPr txBox="1">
            <a:spLocks noGrp="1"/>
          </p:cNvSpPr>
          <p:nvPr>
            <p:ph type="body" idx="9"/>
          </p:nvPr>
        </p:nvSpPr>
        <p:spPr>
          <a:xfrm>
            <a:off x="5889332" y="3735641"/>
            <a:ext cx="2396226" cy="607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60" name="Google Shape;260;p2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8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9"/>
          <p:cNvSpPr txBox="1">
            <a:spLocks noGrp="1"/>
          </p:cNvSpPr>
          <p:nvPr>
            <p:ph type="body" idx="1"/>
          </p:nvPr>
        </p:nvSpPr>
        <p:spPr>
          <a:xfrm rot="5400000">
            <a:off x="3242666" y="-699492"/>
            <a:ext cx="2656286" cy="7429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66" name="Google Shape;266;p2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9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>
            <a:spLocks noGrp="1"/>
          </p:cNvSpPr>
          <p:nvPr>
            <p:ph type="title"/>
          </p:nvPr>
        </p:nvSpPr>
        <p:spPr>
          <a:xfrm rot="5400000">
            <a:off x="5590579" y="1648421"/>
            <a:ext cx="3886201" cy="150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0"/>
          <p:cNvSpPr txBox="1">
            <a:spLocks noGrp="1"/>
          </p:cNvSpPr>
          <p:nvPr>
            <p:ph type="body" idx="1"/>
          </p:nvPr>
        </p:nvSpPr>
        <p:spPr>
          <a:xfrm rot="5400000">
            <a:off x="1818678" y="-505422"/>
            <a:ext cx="3886201" cy="5811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72" name="Google Shape;272;p3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30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3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0CAD3"/>
            </a:gs>
            <a:gs pos="100000">
              <a:srgbClr val="99A8BB"/>
            </a:gs>
          </a:gsLst>
          <a:lin ang="50400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 descr="\\DROBO-FS\QuickDrops\JB\PPTX NG\Droplets\LightingOverlay.png"/>
          <p:cNvPicPr preferRelativeResize="0"/>
          <p:nvPr/>
        </p:nvPicPr>
        <p:blipFill rotWithShape="1">
          <a:blip r:embed="rId19">
            <a:alphaModFix amt="30000"/>
          </a:blip>
          <a:srcRect/>
          <a:stretch/>
        </p:blipFill>
        <p:spPr>
          <a:xfrm>
            <a:off x="0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13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53" name="Google Shape;53;p13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54" name="Google Shape;54;p13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3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3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3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8" name="Google Shape;58;p1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3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0" name="Google Shape;60;p13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1" name="Google Shape;61;p13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4" name="Google Shape;64;p13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5" name="Google Shape;65;p13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66" name="Google Shape;66;p13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7" name="Google Shape;67;p13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8" name="Google Shape;68;p1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9" name="Google Shape;69;p13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3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3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2" name="Google Shape;72;p13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3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4" name="Google Shape;74;p13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6" name="Google Shape;76;p13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7" name="Google Shape;77;p13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3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0" name="Google Shape;80;p13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" name="Google Shape;81;p13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82" name="Google Shape;82;p13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3" name="Google Shape;83;p13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3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6" name="Google Shape;86;p13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8" name="Google Shape;88;p1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3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0" name="Google Shape;90;p13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746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92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ach-phx.fly.dev/auth/sign-in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png"/><Relationship Id="rId5" Type="http://schemas.openxmlformats.org/officeDocument/2006/relationships/hyperlink" Target="https://youtu.be/E_6OqPSRwxg" TargetMode="External"/><Relationship Id="rId4" Type="http://schemas.openxmlformats.org/officeDocument/2006/relationships/hyperlink" Target="https://jupyter-home.spencerlyon.com/hub/user-redirect/lab/tree/jupyteach-ai/AcademiaGPT%20Project/Final_notebook_Question_Generator.ipynb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1450"/>
            <a:ext cx="9144000" cy="54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1"/>
          <p:cNvSpPr txBox="1">
            <a:spLocks noGrp="1"/>
          </p:cNvSpPr>
          <p:nvPr>
            <p:ph type="title"/>
          </p:nvPr>
        </p:nvSpPr>
        <p:spPr>
          <a:xfrm>
            <a:off x="5195425" y="-60350"/>
            <a:ext cx="3888600" cy="16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ilom"/>
              <a:buNone/>
            </a:pPr>
            <a:r>
              <a:rPr lang="en" sz="2400" b="1">
                <a:solidFill>
                  <a:srgbClr val="FFFFFF"/>
                </a:solidFill>
                <a:latin typeface="Tw Cen MT" panose="020B0602020104020603" pitchFamily="34" charset="77"/>
              </a:rPr>
              <a:t>     </a:t>
            </a:r>
            <a:r>
              <a:rPr lang="en" sz="2400" b="1">
                <a:latin typeface="Tw Cen MT" panose="020B0602020104020603" pitchFamily="34" charset="77"/>
              </a:rPr>
              <a:t> </a:t>
            </a:r>
            <a:endParaRPr sz="2400" b="1">
              <a:latin typeface="Tw Cen MT" panose="020B0602020104020603" pitchFamily="34" charset="7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ilom"/>
              <a:buNone/>
            </a:pPr>
            <a:endParaRPr sz="2400" b="1">
              <a:solidFill>
                <a:srgbClr val="FFFFFF"/>
              </a:solidFill>
              <a:latin typeface="Tw Cen MT" panose="020B0602020104020603" pitchFamily="34" charset="77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ilom"/>
              <a:buNone/>
            </a:pPr>
            <a:r>
              <a:rPr lang="en" sz="2400" b="1">
                <a:solidFill>
                  <a:srgbClr val="FFFFFF"/>
                </a:solidFill>
                <a:latin typeface="Tw Cen MT" panose="020B0602020104020603" pitchFamily="34" charset="77"/>
              </a:rPr>
              <a:t>ACADEMIA-GPT:</a:t>
            </a:r>
            <a:endParaRPr sz="2400" b="1">
              <a:solidFill>
                <a:srgbClr val="FFFFFF"/>
              </a:solidFill>
              <a:latin typeface="Tw Cen MT" panose="020B0602020104020603" pitchFamily="34" charset="77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ilom"/>
              <a:buNone/>
            </a:pPr>
            <a:r>
              <a:rPr lang="en" sz="2400" b="1">
                <a:solidFill>
                  <a:srgbClr val="FFFFFF"/>
                </a:solidFill>
                <a:latin typeface="Tw Cen MT" panose="020B0602020104020603" pitchFamily="34" charset="77"/>
              </a:rPr>
              <a:t>SMART TUTORING</a:t>
            </a:r>
            <a:endParaRPr sz="2400" b="1">
              <a:solidFill>
                <a:srgbClr val="FFFFFF"/>
              </a:solidFill>
              <a:latin typeface="Tw Cen MT" panose="020B0602020104020603" pitchFamily="34" charset="77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ilom"/>
              <a:buNone/>
            </a:pPr>
            <a:r>
              <a:rPr lang="en" sz="2400" b="1">
                <a:solidFill>
                  <a:srgbClr val="FFFFFF"/>
                </a:solidFill>
                <a:latin typeface="Tw Cen MT" panose="020B0602020104020603" pitchFamily="34" charset="77"/>
              </a:rPr>
              <a:t>AND </a:t>
            </a:r>
            <a:endParaRPr sz="2400" b="1">
              <a:solidFill>
                <a:srgbClr val="FFFFFF"/>
              </a:solidFill>
              <a:latin typeface="Tw Cen MT" panose="020B0602020104020603" pitchFamily="34" charset="77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ilom"/>
              <a:buNone/>
            </a:pPr>
            <a:r>
              <a:rPr lang="en" sz="2400" b="1">
                <a:solidFill>
                  <a:srgbClr val="FFFFFF"/>
                </a:solidFill>
                <a:latin typeface="Tw Cen MT" panose="020B0602020104020603" pitchFamily="34" charset="77"/>
              </a:rPr>
              <a:t>QUESTION GENERATION</a:t>
            </a:r>
            <a:endParaRPr sz="2400" b="1">
              <a:solidFill>
                <a:srgbClr val="FFFFFF"/>
              </a:solidFill>
              <a:latin typeface="Tw Cen MT" panose="020B0602020104020603" pitchFamily="34" charset="77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ilom"/>
              <a:buNone/>
            </a:pPr>
            <a:br>
              <a:rPr lang="en" sz="2400" b="1">
                <a:latin typeface="Tw Cen MT" panose="020B0602020104020603" pitchFamily="34" charset="77"/>
              </a:rPr>
            </a:br>
            <a:br>
              <a:rPr lang="en" sz="2400" b="1">
                <a:latin typeface="Tw Cen MT" panose="020B0602020104020603" pitchFamily="34" charset="77"/>
              </a:rPr>
            </a:br>
            <a:endParaRPr sz="2400" b="1">
              <a:latin typeface="Tw Cen MT" panose="020B0602020104020603" pitchFamily="34" charset="77"/>
            </a:endParaRPr>
          </a:p>
        </p:txBody>
      </p:sp>
      <p:sp>
        <p:nvSpPr>
          <p:cNvPr id="281" name="Google Shape;281;p31"/>
          <p:cNvSpPr txBox="1"/>
          <p:nvPr/>
        </p:nvSpPr>
        <p:spPr>
          <a:xfrm>
            <a:off x="357425" y="3948325"/>
            <a:ext cx="8926800" cy="16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i="0" u="none" strike="noStrike" cap="none">
                <a:solidFill>
                  <a:srgbClr val="FFFFFF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Presented By: </a:t>
            </a:r>
            <a:endParaRPr sz="1900" b="1" i="0" u="none" strike="noStrike" cap="none">
              <a:solidFill>
                <a:schemeClr val="lt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Team 2</a:t>
            </a:r>
            <a:br>
              <a:rPr lang="en" sz="1900" b="1" i="0" u="none" strike="noStrike" cap="none">
                <a:solidFill>
                  <a:schemeClr val="lt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</a:br>
            <a:r>
              <a:rPr lang="en" sz="1900" b="1" i="0" u="none" strike="noStrike" cap="none">
                <a:solidFill>
                  <a:srgbClr val="FFFFFF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Yassin Khudari, Jainam Shah, Daniel De</a:t>
            </a:r>
            <a:r>
              <a:rPr lang="en" sz="1900" b="1">
                <a:solidFill>
                  <a:srgbClr val="FFFFFF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C</a:t>
            </a:r>
            <a:r>
              <a:rPr lang="en" sz="1900" b="1" i="0" u="none" strike="noStrike" cap="none">
                <a:solidFill>
                  <a:srgbClr val="FFFFFF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osmo,</a:t>
            </a:r>
            <a:endParaRPr sz="1900" b="1" i="0" u="none" strike="noStrike" cap="none">
              <a:solidFill>
                <a:srgbClr val="FFFFFF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i="0" u="none" strike="noStrike" cap="none">
                <a:solidFill>
                  <a:srgbClr val="FFFFFF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Nikhila Rao Lakku, Stephanie De Va</a:t>
            </a:r>
            <a:r>
              <a:rPr lang="en" sz="1900" b="1">
                <a:solidFill>
                  <a:srgbClr val="FFFFFF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san</a:t>
            </a:r>
            <a:r>
              <a:rPr lang="en" sz="1900" b="1" i="0" u="none" strike="noStrike" cap="none">
                <a:solidFill>
                  <a:srgbClr val="FFFFFF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tha, &amp; Sandra Ann Mathew </a:t>
            </a:r>
            <a:endParaRPr sz="1900" b="1" i="0" u="none" strike="noStrike" cap="none">
              <a:solidFill>
                <a:schemeClr val="lt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b="1" i="0" u="none" strike="noStrike" cap="none">
                <a:solidFill>
                  <a:schemeClr val="lt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</a:br>
            <a:endParaRPr b="1">
              <a:solidFill>
                <a:schemeClr val="lt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82" name="Google Shape;28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921" y="165650"/>
            <a:ext cx="1433029" cy="13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83" name="Google Shape;383;p40"/>
          <p:cNvSpPr/>
          <p:nvPr/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84" name="Google Shape;384;p40"/>
          <p:cNvSpPr/>
          <p:nvPr/>
        </p:nvSpPr>
        <p:spPr>
          <a:xfrm>
            <a:off x="2206229" y="1679972"/>
            <a:ext cx="9144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85" name="Google Shape;385;p40"/>
          <p:cNvSpPr txBox="1"/>
          <p:nvPr/>
        </p:nvSpPr>
        <p:spPr>
          <a:xfrm>
            <a:off x="3323458" y="0"/>
            <a:ext cx="3717300" cy="8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Tw Cen MT" panose="020B0602020104020603" pitchFamily="34" charset="77"/>
                <a:ea typeface="Lato Black"/>
                <a:cs typeface="Lato Black"/>
                <a:sym typeface="Lato Black"/>
              </a:rPr>
              <a:t>GANTT CHART</a:t>
            </a:r>
            <a:endParaRPr sz="2400" b="1" dirty="0">
              <a:solidFill>
                <a:schemeClr val="dk1"/>
              </a:solidFill>
              <a:latin typeface="Tw Cen MT" panose="020B0602020104020603" pitchFamily="34" charset="77"/>
              <a:ea typeface="Lato Black"/>
              <a:cs typeface="Lato Black"/>
              <a:sym typeface="Lato Black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sz="1400" dirty="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86" name="Google Shape;38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619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003" y="421075"/>
            <a:ext cx="8098496" cy="418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93" name="Google Shape;393;p41"/>
          <p:cNvSpPr/>
          <p:nvPr/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94" name="Google Shape;394;p41"/>
          <p:cNvSpPr/>
          <p:nvPr/>
        </p:nvSpPr>
        <p:spPr>
          <a:xfrm>
            <a:off x="2206229" y="1679972"/>
            <a:ext cx="9144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aphicFrame>
        <p:nvGraphicFramePr>
          <p:cNvPr id="395" name="Google Shape;395;p41"/>
          <p:cNvGraphicFramePr/>
          <p:nvPr/>
        </p:nvGraphicFramePr>
        <p:xfrm>
          <a:off x="482600" y="587086"/>
          <a:ext cx="8178775" cy="3851095"/>
        </p:xfrm>
        <a:graphic>
          <a:graphicData uri="http://schemas.openxmlformats.org/drawingml/2006/table">
            <a:tbl>
              <a:tblPr>
                <a:noFill/>
                <a:tableStyleId>{4FDAE57A-EC8A-4C9D-9D76-F2C223FD702A}</a:tableStyleId>
              </a:tblPr>
              <a:tblGrid>
                <a:gridCol w="792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1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8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8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05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07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396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68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Sprint 1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Project Management </a:t>
                      </a:r>
                      <a:endParaRPr sz="900" u="none" strike="noStrike" cap="none"/>
                    </a:p>
                  </a:txBody>
                  <a:tcPr marL="54125" marR="54125" marT="541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 Assigned To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Start Date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End </a:t>
                      </a:r>
                      <a:r>
                        <a:rPr lang="en" sz="900" b="1">
                          <a:solidFill>
                            <a:srgbClr val="FFFFFF"/>
                          </a:solidFill>
                        </a:rPr>
                        <a:t>Date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Days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Complete %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Work Days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1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1.1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Introduction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Stephanie De Vasantha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9/11/2023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9/14/2023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4</a:t>
                      </a:r>
                      <a:endParaRPr sz="900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1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1.2</a:t>
                      </a:r>
                      <a:endParaRPr sz="900" u="none" strike="noStrike" cap="none"/>
                    </a:p>
                  </a:txBody>
                  <a:tcPr marL="16250" marR="16250" marT="541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Scope of Work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Jainam Shah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9/11/2023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9/14/2023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1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1.3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Timeline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Sandra Ann Mathew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9/11/2023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9/14/2023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1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1.4</a:t>
                      </a:r>
                      <a:endParaRPr sz="900" u="none" strike="noStrike" cap="none"/>
                    </a:p>
                  </a:txBody>
                  <a:tcPr marL="16250" marR="16250" marT="541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Considered Models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Yassin Khudari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9/15/2023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9/17/2023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2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1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1.4.1</a:t>
                      </a:r>
                      <a:endParaRPr sz="900" u="none" strike="noStrike" cap="none"/>
                    </a:p>
                  </a:txBody>
                  <a:tcPr marL="16250" marR="16250" marT="541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Advantages/Disadvantages  of Models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Daniel DeCosmo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9/15/2023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9/17/2023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2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1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1.5</a:t>
                      </a:r>
                      <a:endParaRPr sz="900" u="none" strike="noStrike" cap="none"/>
                    </a:p>
                  </a:txBody>
                  <a:tcPr marL="16250" marR="16250" marT="541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Implementation 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Nikhila Rao Lakku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9/15/2023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9/17/2023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2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9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Sprint 2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Project Details </a:t>
                      </a:r>
                      <a:endParaRPr sz="900" u="none" strike="noStrike" cap="none"/>
                    </a:p>
                  </a:txBody>
                  <a:tcPr marL="5425" marR="5425" marT="54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FFFFFF"/>
                          </a:solidFill>
                        </a:rPr>
                        <a:t> </a:t>
                      </a: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 Assigned To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Start Date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End Date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Days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Complete %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Work Days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8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2.1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Gantt Chart 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Yassin Khudari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9/18/2023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9/19/2023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2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2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8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2.2</a:t>
                      </a:r>
                      <a:endParaRPr sz="900" u="none" strike="noStrike" cap="none"/>
                    </a:p>
                  </a:txBody>
                  <a:tcPr marL="5425" marR="5425" marT="54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Project Activity </a:t>
                      </a:r>
                      <a:endParaRPr sz="900" u="none" strike="noStrike" cap="none"/>
                    </a:p>
                  </a:txBody>
                  <a:tcPr marL="5425" marR="5425" marT="54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Nikhila Rao Lakku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9/18/2023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9/19/2023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2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 </a:t>
                      </a:r>
                      <a:r>
                        <a:rPr lang="en" sz="900"/>
                        <a:t>2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8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2.3</a:t>
                      </a:r>
                      <a:endParaRPr sz="900" u="none" strike="noStrike" cap="none"/>
                    </a:p>
                  </a:txBody>
                  <a:tcPr marL="5425" marR="5425" marT="54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Critical Path Method</a:t>
                      </a:r>
                      <a:endParaRPr sz="900" u="none" strike="noStrike" cap="none"/>
                    </a:p>
                  </a:txBody>
                  <a:tcPr marL="5425" marR="5425" marT="54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Sandra Ann Mathew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9/18/2023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9/19/2023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2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 </a:t>
                      </a:r>
                      <a:r>
                        <a:rPr lang="en" sz="900"/>
                        <a:t>2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8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2.4</a:t>
                      </a:r>
                      <a:endParaRPr sz="900" u="none" strike="noStrike" cap="none"/>
                    </a:p>
                  </a:txBody>
                  <a:tcPr marL="5425" marR="5425" marT="54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Risk Analysis</a:t>
                      </a:r>
                      <a:endParaRPr sz="900" u="none" strike="noStrike" cap="none"/>
                    </a:p>
                  </a:txBody>
                  <a:tcPr marL="5425" marR="5425" marT="54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Jainam Shah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9/20/2023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9/22/2023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 2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8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2.5</a:t>
                      </a:r>
                      <a:endParaRPr sz="900" u="none" strike="noStrike" cap="none"/>
                    </a:p>
                  </a:txBody>
                  <a:tcPr marL="5425" marR="5425" marT="54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Exposure</a:t>
                      </a:r>
                      <a:endParaRPr sz="900" u="none" strike="noStrike" cap="none"/>
                    </a:p>
                  </a:txBody>
                  <a:tcPr marL="5425" marR="5425" marT="54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Daniel DeCosmo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9/20/2023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9/22/2023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 2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35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2.6</a:t>
                      </a:r>
                      <a:endParaRPr sz="900" u="none" strike="noStrike" cap="none"/>
                    </a:p>
                  </a:txBody>
                  <a:tcPr marL="5425" marR="5425" marT="54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System Requirements</a:t>
                      </a:r>
                      <a:endParaRPr sz="900" u="none" strike="noStrike" cap="none"/>
                    </a:p>
                  </a:txBody>
                  <a:tcPr marL="5425" marR="5425" marT="5425" marB="541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" sz="900" u="none" strike="noStrike" cap="none"/>
                      </a:b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Stephanie De Vasantha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EEE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9/20/2023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9/22/2023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16250" marR="16250" marT="541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 2</a:t>
                      </a:r>
                      <a:endParaRPr sz="900" u="none" strike="noStrike" cap="none"/>
                    </a:p>
                  </a:txBody>
                  <a:tcPr marL="5425" marR="5425" marT="5425" marB="541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pic>
        <p:nvPicPr>
          <p:cNvPr id="396" name="Google Shape;39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19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41"/>
          <p:cNvSpPr txBox="1"/>
          <p:nvPr/>
        </p:nvSpPr>
        <p:spPr>
          <a:xfrm>
            <a:off x="3323458" y="0"/>
            <a:ext cx="3717300" cy="8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Tw Cen MT" panose="020B0602020104020603" pitchFamily="34" charset="77"/>
                <a:ea typeface="Lato Black"/>
                <a:cs typeface="Lato Black"/>
                <a:sym typeface="Lato Black"/>
              </a:rPr>
              <a:t>PROJECT PLAN</a:t>
            </a:r>
            <a:endParaRPr sz="2400" b="1" dirty="0">
              <a:solidFill>
                <a:schemeClr val="dk1"/>
              </a:solidFill>
              <a:latin typeface="Tw Cen MT" panose="020B0602020104020603" pitchFamily="34" charset="77"/>
              <a:ea typeface="Lato Black"/>
              <a:cs typeface="Lato Black"/>
              <a:sym typeface="Lato Black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sz="1400" dirty="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03" name="Google Shape;403;p42"/>
          <p:cNvSpPr/>
          <p:nvPr/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04" name="Google Shape;404;p42"/>
          <p:cNvSpPr/>
          <p:nvPr/>
        </p:nvSpPr>
        <p:spPr>
          <a:xfrm>
            <a:off x="2206229" y="1679972"/>
            <a:ext cx="9144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05" name="Google Shape;405;p42"/>
          <p:cNvSpPr/>
          <p:nvPr/>
        </p:nvSpPr>
        <p:spPr>
          <a:xfrm>
            <a:off x="1996679" y="1666875"/>
            <a:ext cx="9144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aphicFrame>
        <p:nvGraphicFramePr>
          <p:cNvPr id="406" name="Google Shape;406;p42"/>
          <p:cNvGraphicFramePr/>
          <p:nvPr/>
        </p:nvGraphicFramePr>
        <p:xfrm>
          <a:off x="523203" y="692500"/>
          <a:ext cx="8097600" cy="3856380"/>
        </p:xfrm>
        <a:graphic>
          <a:graphicData uri="http://schemas.openxmlformats.org/drawingml/2006/table">
            <a:tbl>
              <a:tblPr>
                <a:noFill/>
                <a:tableStyleId>{4FDAE57A-EC8A-4C9D-9D76-F2C223FD702A}</a:tableStyleId>
              </a:tblPr>
              <a:tblGrid>
                <a:gridCol w="75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0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0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0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43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799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49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Sprint 3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Data Preparation </a:t>
                      </a:r>
                      <a:endParaRPr sz="1700" u="none" strike="noStrike" cap="none"/>
                    </a:p>
                  </a:txBody>
                  <a:tcPr marL="6775" marR="6775" marT="677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Assigned To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EEE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Start Date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End Date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Days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Complete %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Work Days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3.1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Splitting Videos 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Nikhila Rao Lakku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9/23/2023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9/26/2023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 </a:t>
                      </a:r>
                      <a:r>
                        <a:rPr lang="en" sz="900"/>
                        <a:t>4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1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3.2</a:t>
                      </a:r>
                      <a:endParaRPr sz="1700" u="none" strike="noStrike" cap="none"/>
                    </a:p>
                  </a:txBody>
                  <a:tcPr marL="6775" marR="6775" marT="677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Converting Audios to Transcripts</a:t>
                      </a:r>
                      <a:endParaRPr sz="1700" u="none" strike="noStrike" cap="none"/>
                    </a:p>
                  </a:txBody>
                  <a:tcPr marL="6775" marR="6775" marT="677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Sandra Ann Mathew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9/27/2023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9/29/2023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 </a:t>
                      </a: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1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3.3</a:t>
                      </a:r>
                      <a:endParaRPr sz="1700" u="none" strike="noStrike" cap="none"/>
                    </a:p>
                  </a:txBody>
                  <a:tcPr marL="6775" marR="6775" marT="677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System Storage </a:t>
                      </a:r>
                      <a:endParaRPr sz="1700" u="none" strike="noStrike" cap="none"/>
                    </a:p>
                  </a:txBody>
                  <a:tcPr marL="6775" marR="6775" marT="677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Jainam Shah</a:t>
                      </a:r>
                      <a:endParaRPr sz="900" b="0" i="0" u="none" strike="noStrike" cap="none">
                        <a:solidFill>
                          <a:srgbClr val="1B212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1B212C"/>
                          </a:solidFill>
                        </a:rPr>
                        <a:t>            &amp;</a:t>
                      </a:r>
                      <a:endParaRPr sz="900">
                        <a:solidFill>
                          <a:srgbClr val="1B212C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1B212C"/>
                          </a:solidFill>
                        </a:rPr>
                        <a:t>Yassin Khudari</a:t>
                      </a:r>
                      <a:endParaRPr sz="900">
                        <a:solidFill>
                          <a:srgbClr val="1B212C"/>
                        </a:solidFill>
                      </a:endParaRPr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9/23/2023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10/02/2023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10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 </a:t>
                      </a:r>
                      <a:r>
                        <a:rPr lang="en" sz="900"/>
                        <a:t>10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2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3.4</a:t>
                      </a:r>
                      <a:endParaRPr sz="1700" u="none" strike="noStrike" cap="none"/>
                    </a:p>
                  </a:txBody>
                  <a:tcPr marL="6775" marR="6775" marT="677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Parsing Jupyter Notebooks </a:t>
                      </a:r>
                      <a:endParaRPr sz="1700" u="none" strike="noStrike" cap="none"/>
                    </a:p>
                  </a:txBody>
                  <a:tcPr marL="6775" marR="6775" marT="677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Daniel DeCosmo</a:t>
                      </a:r>
                      <a:endParaRPr sz="17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  &amp; </a:t>
                      </a:r>
                      <a:endParaRPr sz="17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Stephanie De Vasantha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9/23/2023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10/07/2023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</a:t>
                      </a:r>
                      <a:r>
                        <a:rPr lang="en" sz="900"/>
                        <a:t>5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</a:t>
                      </a:r>
                      <a:r>
                        <a:rPr lang="en" sz="900"/>
                        <a:t>5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1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Sprint 4</a:t>
                      </a:r>
                      <a:endParaRPr sz="17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Data Transformation </a:t>
                      </a:r>
                      <a:endParaRPr sz="1700" u="none" strike="noStrike" cap="none"/>
                    </a:p>
                  </a:txBody>
                  <a:tcPr marL="67725" marR="67725" marT="6772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Assigned To</a:t>
                      </a:r>
                      <a:endParaRPr sz="17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EAE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Start Date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End Date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Days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Complete %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Work Days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1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4.1</a:t>
                      </a:r>
                      <a:endParaRPr sz="18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Chunking Content</a:t>
                      </a:r>
                      <a:endParaRPr sz="18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Sandra Ann Mathew</a:t>
                      </a:r>
                      <a:endParaRPr sz="18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    &amp;</a:t>
                      </a:r>
                      <a:endParaRPr sz="18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Nikhila Rao Lakku</a:t>
                      </a:r>
                      <a:endParaRPr sz="18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10/0</a:t>
                      </a:r>
                      <a:r>
                        <a:rPr lang="en" sz="900"/>
                        <a:t>8</a:t>
                      </a: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10/12/2023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5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5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1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4.2</a:t>
                      </a:r>
                      <a:endParaRPr sz="1800" u="none" strike="noStrike" cap="none"/>
                    </a:p>
                  </a:txBody>
                  <a:tcPr marL="20325" marR="20325" marT="6772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Generate Embedding</a:t>
                      </a:r>
                      <a:endParaRPr sz="1800" u="none" strike="noStrike" cap="none"/>
                    </a:p>
                  </a:txBody>
                  <a:tcPr marL="20325" marR="20325" marT="6772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Yassin Khudari</a:t>
                      </a:r>
                      <a:endParaRPr sz="18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 &amp; </a:t>
                      </a:r>
                      <a:endParaRPr sz="18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Daniel DeCosmo</a:t>
                      </a:r>
                      <a:endParaRPr sz="18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10/12/2023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10/20/2023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9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9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51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4.3</a:t>
                      </a:r>
                      <a:endParaRPr sz="1800" u="none" strike="noStrike" cap="none"/>
                    </a:p>
                  </a:txBody>
                  <a:tcPr marL="20325" marR="20325" marT="6772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 Pipelines into Storage Vector</a:t>
                      </a:r>
                      <a:endParaRPr sz="1800" u="none" strike="noStrike" cap="none"/>
                    </a:p>
                  </a:txBody>
                  <a:tcPr marL="20325" marR="20325" marT="67725" marB="67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Jainam Shah</a:t>
                      </a:r>
                      <a:endParaRPr sz="18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         &amp; </a:t>
                      </a:r>
                      <a:endParaRPr sz="18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1B212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Stephanie De Vasantha</a:t>
                      </a:r>
                      <a:endParaRPr sz="18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10/19/2023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10/23/2023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5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6775" marR="6775" marT="677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5</a:t>
                      </a:r>
                      <a:endParaRPr sz="900" u="none" strike="noStrike" cap="none"/>
                    </a:p>
                  </a:txBody>
                  <a:tcPr marL="20325" marR="20325" marT="67725" marB="67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407" name="Google Shape;40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19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13" name="Google Shape;413;p43"/>
          <p:cNvSpPr/>
          <p:nvPr/>
        </p:nvSpPr>
        <p:spPr>
          <a:xfrm>
            <a:off x="357759" y="360045"/>
            <a:ext cx="8428500" cy="442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5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14" name="Google Shape;414;p43"/>
          <p:cNvSpPr/>
          <p:nvPr/>
        </p:nvSpPr>
        <p:spPr>
          <a:xfrm>
            <a:off x="2206229" y="1679972"/>
            <a:ext cx="9144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15" name="Google Shape;41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19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16" name="Google Shape;416;p43"/>
          <p:cNvGraphicFramePr/>
          <p:nvPr/>
        </p:nvGraphicFramePr>
        <p:xfrm>
          <a:off x="567575" y="475153"/>
          <a:ext cx="8036550" cy="4228775"/>
        </p:xfrm>
        <a:graphic>
          <a:graphicData uri="http://schemas.openxmlformats.org/drawingml/2006/table">
            <a:tbl>
              <a:tblPr>
                <a:noFill/>
                <a:tableStyleId>{4FDAE57A-EC8A-4C9D-9D76-F2C223FD702A}</a:tableStyleId>
              </a:tblPr>
              <a:tblGrid>
                <a:gridCol w="685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01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6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2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664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5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36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78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Sprint 5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RAG and Output Generation </a:t>
                      </a:r>
                      <a:endParaRPr sz="900" u="none" strike="noStrike" cap="none"/>
                    </a:p>
                  </a:txBody>
                  <a:tcPr marL="8050" marR="8050" marT="8050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FFFFFF"/>
                          </a:solidFill>
                        </a:rPr>
                        <a:t> </a:t>
                      </a: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 Assigned To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Start Date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End Date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Days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Complete %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Work Days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4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5</a:t>
                      </a:r>
                      <a:r>
                        <a:rPr lang="en" sz="900">
                          <a:solidFill>
                            <a:srgbClr val="1B212C"/>
                          </a:solidFill>
                        </a:rPr>
                        <a:t>.</a:t>
                      </a: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Retrievals for AI Tutor</a:t>
                      </a:r>
                      <a:endParaRPr sz="900" u="none" strike="noStrike" cap="none"/>
                    </a:p>
                  </a:txBody>
                  <a:tcPr marL="24125" marR="24125" marT="80475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Nikhila Rao Lakku</a:t>
                      </a:r>
                      <a:endParaRPr sz="9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           &amp; </a:t>
                      </a:r>
                      <a:endParaRPr sz="9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Jainam Shah 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10/24/2023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11/</a:t>
                      </a:r>
                      <a:r>
                        <a:rPr lang="en" sz="900"/>
                        <a:t>29</a:t>
                      </a: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6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6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7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5.2</a:t>
                      </a:r>
                      <a:endParaRPr sz="900" u="none" strike="noStrike" cap="none"/>
                    </a:p>
                  </a:txBody>
                  <a:tcPr marL="24125" marR="24125" marT="80475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Output Generation for AI Tutor</a:t>
                      </a:r>
                      <a:endParaRPr sz="900" u="none" strike="noStrike" cap="none"/>
                    </a:p>
                  </a:txBody>
                  <a:tcPr marL="24125" marR="24125" marT="80475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Yassin Khudari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10/30/2023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11/</a:t>
                      </a:r>
                      <a:r>
                        <a:rPr lang="en" sz="900"/>
                        <a:t>04</a:t>
                      </a: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5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5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0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5.3</a:t>
                      </a:r>
                      <a:endParaRPr sz="900" u="none" strike="noStrike" cap="none"/>
                    </a:p>
                  </a:txBody>
                  <a:tcPr marL="24125" marR="24125" marT="80475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Retrievals for Question Generator </a:t>
                      </a:r>
                      <a:endParaRPr sz="900" u="none" strike="noStrike" cap="none"/>
                    </a:p>
                  </a:txBody>
                  <a:tcPr marL="24125" marR="24125" marT="80475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Daniel DeCosmo </a:t>
                      </a:r>
                      <a:endParaRPr sz="9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             &amp; </a:t>
                      </a:r>
                      <a:endParaRPr sz="9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Sandra Ann Mathew 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10/</a:t>
                      </a:r>
                      <a:r>
                        <a:rPr lang="en" sz="900"/>
                        <a:t>24</a:t>
                      </a: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11/04/2023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1B212C"/>
                          </a:solidFill>
                        </a:rPr>
                        <a:t>5.4</a:t>
                      </a:r>
                      <a:endParaRPr sz="900" i="0" u="none" strike="noStrike" cap="none">
                        <a:solidFill>
                          <a:srgbClr val="1B212C"/>
                        </a:solidFill>
                      </a:endParaRPr>
                    </a:p>
                  </a:txBody>
                  <a:tcPr marL="24125" marR="24125" marT="80475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1B212C"/>
                          </a:solidFill>
                        </a:rPr>
                        <a:t>Output Generation for Question Generator </a:t>
                      </a:r>
                      <a:endParaRPr sz="900">
                        <a:solidFill>
                          <a:srgbClr val="1B212C"/>
                        </a:solidFill>
                      </a:endParaRPr>
                    </a:p>
                  </a:txBody>
                  <a:tcPr marL="24125" marR="24125" marT="80475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1B212C"/>
                          </a:solidFill>
                        </a:rPr>
                        <a:t>Stephanie </a:t>
                      </a:r>
                      <a:endParaRPr sz="900">
                        <a:solidFill>
                          <a:srgbClr val="1B212C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1B212C"/>
                          </a:solidFill>
                        </a:rPr>
                        <a:t>De Vasantha</a:t>
                      </a:r>
                      <a:endParaRPr sz="900" i="0" u="none" strike="noStrike" cap="none">
                        <a:solidFill>
                          <a:srgbClr val="1B212C"/>
                        </a:solidFill>
                      </a:endParaRPr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10/05/2023</a:t>
                      </a:r>
                      <a:endParaRPr sz="900" i="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11/16/2023</a:t>
                      </a:r>
                      <a:endParaRPr sz="900" i="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12</a:t>
                      </a:r>
                      <a:endParaRPr sz="900" i="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i="0" u="none" strike="noStrike" cap="none">
                        <a:solidFill>
                          <a:srgbClr val="1B212C"/>
                        </a:solidFill>
                      </a:endParaRPr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12</a:t>
                      </a:r>
                      <a:endParaRPr sz="900" i="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Sprint 6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Deployment</a:t>
                      </a:r>
                      <a:endParaRPr sz="900" u="none" strike="noStrike" cap="none"/>
                    </a:p>
                  </a:txBody>
                  <a:tcPr marL="8050" marR="8050" marT="8050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FFFFFF"/>
                          </a:solidFill>
                        </a:rPr>
                        <a:t> </a:t>
                      </a: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 Assigned To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Start Date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End Date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Days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Complete %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i="0" u="none" strike="noStrike" cap="none">
                          <a:solidFill>
                            <a:srgbClr val="FFFFFF"/>
                          </a:solidFill>
                        </a:rPr>
                        <a:t>Work Days</a:t>
                      </a:r>
                      <a:endParaRPr sz="900" u="none" strike="noStrike" cap="none"/>
                    </a:p>
                  </a:txBody>
                  <a:tcPr marL="8050" marR="8050" marT="8050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4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6.1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Refine Prompts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Yassin Khudari</a:t>
                      </a:r>
                      <a:endParaRPr sz="9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           &amp;</a:t>
                      </a:r>
                      <a:endParaRPr sz="9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Nikhila Rao Lakku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11/1</a:t>
                      </a:r>
                      <a:r>
                        <a:rPr lang="en" sz="900"/>
                        <a:t>7</a:t>
                      </a: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11/1</a:t>
                      </a:r>
                      <a:r>
                        <a:rPr lang="en" sz="900"/>
                        <a:t>9</a:t>
                      </a: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2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6.2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Create API Server 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Jainam Shah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11/1</a:t>
                      </a:r>
                      <a:r>
                        <a:rPr lang="en" sz="900"/>
                        <a:t>7</a:t>
                      </a: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11/1</a:t>
                      </a:r>
                      <a:r>
                        <a:rPr lang="en" sz="900"/>
                        <a:t>9</a:t>
                      </a: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6.</a:t>
                      </a:r>
                      <a:r>
                        <a:rPr lang="en" sz="900">
                          <a:solidFill>
                            <a:srgbClr val="1B212C"/>
                          </a:solidFill>
                        </a:rPr>
                        <a:t>3</a:t>
                      </a:r>
                      <a:endParaRPr sz="900" u="none" strike="noStrike" cap="none"/>
                    </a:p>
                  </a:txBody>
                  <a:tcPr marL="24125" marR="24125" marT="80475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Integration and Deployment</a:t>
                      </a:r>
                      <a:endParaRPr sz="900" u="none" strike="noStrike" cap="none"/>
                    </a:p>
                  </a:txBody>
                  <a:tcPr marL="24125" marR="24125" marT="80475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All 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11/</a:t>
                      </a:r>
                      <a:r>
                        <a:rPr lang="en" sz="900"/>
                        <a:t>20</a:t>
                      </a: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11/2</a:t>
                      </a:r>
                      <a:r>
                        <a:rPr lang="en" sz="900"/>
                        <a:t>4</a:t>
                      </a: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/2023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5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100%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5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2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6.</a:t>
                      </a:r>
                      <a:r>
                        <a:rPr lang="en" sz="900">
                          <a:solidFill>
                            <a:srgbClr val="1B212C"/>
                          </a:solidFill>
                        </a:rPr>
                        <a:t>4</a:t>
                      </a:r>
                      <a:endParaRPr sz="900" i="0" u="none" strike="noStrike" cap="none">
                        <a:solidFill>
                          <a:srgbClr val="1B212C"/>
                        </a:solidFill>
                      </a:endParaRPr>
                    </a:p>
                  </a:txBody>
                  <a:tcPr marL="24125" marR="24125" marT="80475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Documentation </a:t>
                      </a:r>
                      <a:endParaRPr sz="900" i="0" u="none" strike="noStrike" cap="none">
                        <a:solidFill>
                          <a:srgbClr val="1B212C"/>
                        </a:solidFill>
                      </a:endParaRPr>
                    </a:p>
                  </a:txBody>
                  <a:tcPr marL="24125" marR="24125" marT="80475" marB="804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All</a:t>
                      </a:r>
                      <a:endParaRPr sz="900" i="0" u="none" strike="noStrike" cap="none">
                        <a:solidFill>
                          <a:srgbClr val="1B212C"/>
                        </a:solidFill>
                      </a:endParaRPr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11/</a:t>
                      </a:r>
                      <a:r>
                        <a:rPr lang="en" sz="900"/>
                        <a:t>25</a:t>
                      </a: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/2023</a:t>
                      </a:r>
                      <a:endParaRPr sz="900" i="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i="0" u="none" strike="noStrike" cap="none">
                          <a:solidFill>
                            <a:srgbClr val="000000"/>
                          </a:solidFill>
                        </a:rPr>
                        <a:t>11/27/2023</a:t>
                      </a:r>
                      <a:endParaRPr sz="900" i="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u="none" strike="noStrike" cap="none"/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1B212C"/>
                          </a:solidFill>
                        </a:rPr>
                        <a:t>10</a:t>
                      </a:r>
                      <a:r>
                        <a:rPr lang="en" sz="900" i="0" u="none" strike="noStrike" cap="none">
                          <a:solidFill>
                            <a:srgbClr val="1B212C"/>
                          </a:solidFill>
                        </a:rPr>
                        <a:t>0%</a:t>
                      </a:r>
                      <a:endParaRPr sz="900" i="0" u="none" strike="noStrike" cap="none">
                        <a:solidFill>
                          <a:srgbClr val="1B212C"/>
                        </a:solidFill>
                      </a:endParaRPr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 i="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24125" marR="24125" marT="80475" marB="80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AD0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44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44"/>
          <p:cNvSpPr/>
          <p:nvPr/>
        </p:nvSpPr>
        <p:spPr>
          <a:xfrm>
            <a:off x="1996679" y="1666875"/>
            <a:ext cx="9144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23" name="Google Shape;42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23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28751" y="18525"/>
            <a:ext cx="565219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5"/>
          <p:cNvSpPr/>
          <p:nvPr/>
        </p:nvSpPr>
        <p:spPr>
          <a:xfrm>
            <a:off x="1996679" y="1666875"/>
            <a:ext cx="9144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30" name="Google Shape;43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23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9900" y="421463"/>
            <a:ext cx="6924201" cy="430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6"/>
          <p:cNvSpPr/>
          <p:nvPr/>
        </p:nvSpPr>
        <p:spPr>
          <a:xfrm>
            <a:off x="1996679" y="1666875"/>
            <a:ext cx="9144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37" name="Google Shape;43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8575" y="4597275"/>
            <a:ext cx="511250" cy="4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675" y="406825"/>
            <a:ext cx="7702825" cy="4632049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6"/>
          <p:cNvSpPr txBox="1"/>
          <p:nvPr/>
        </p:nvSpPr>
        <p:spPr>
          <a:xfrm>
            <a:off x="3323458" y="0"/>
            <a:ext cx="3717300" cy="8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Tw Cen MT" panose="020B0602020104020603" pitchFamily="34" charset="77"/>
                <a:ea typeface="Montserrat"/>
                <a:cs typeface="Montserrat"/>
                <a:sym typeface="Montserrat"/>
              </a:rPr>
              <a:t>CRITICAL PATH</a:t>
            </a:r>
            <a:endParaRPr sz="2400" b="1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sz="1400" dirty="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7"/>
          <p:cNvSpPr txBox="1">
            <a:spLocks noGrp="1"/>
          </p:cNvSpPr>
          <p:nvPr>
            <p:ph type="title"/>
          </p:nvPr>
        </p:nvSpPr>
        <p:spPr>
          <a:xfrm>
            <a:off x="2825446" y="-181550"/>
            <a:ext cx="3897600" cy="7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wentieth Century"/>
              <a:buNone/>
            </a:pPr>
            <a:r>
              <a:rPr lang="en" sz="3000" b="1">
                <a:solidFill>
                  <a:schemeClr val="dk1"/>
                </a:solidFill>
                <a:latin typeface="Tw Cen MT" panose="020B0602020104020603" pitchFamily="34" charset="77"/>
              </a:rPr>
              <a:t>CONSIDERED RISKS</a:t>
            </a:r>
            <a:endParaRPr sz="3000">
              <a:latin typeface="Tw Cen MT" panose="020B0602020104020603" pitchFamily="34" charset="77"/>
            </a:endParaRPr>
          </a:p>
        </p:txBody>
      </p:sp>
      <p:grpSp>
        <p:nvGrpSpPr>
          <p:cNvPr id="445" name="Google Shape;445;p47"/>
          <p:cNvGrpSpPr/>
          <p:nvPr/>
        </p:nvGrpSpPr>
        <p:grpSpPr>
          <a:xfrm>
            <a:off x="885350" y="598750"/>
            <a:ext cx="7829165" cy="4456704"/>
            <a:chOff x="0" y="4991"/>
            <a:chExt cx="8396788" cy="5613685"/>
          </a:xfrm>
        </p:grpSpPr>
        <p:sp>
          <p:nvSpPr>
            <p:cNvPr id="446" name="Google Shape;446;p47"/>
            <p:cNvSpPr/>
            <p:nvPr/>
          </p:nvSpPr>
          <p:spPr>
            <a:xfrm>
              <a:off x="0" y="4991"/>
              <a:ext cx="8129700" cy="1585500"/>
            </a:xfrm>
            <a:prstGeom prst="roundRect">
              <a:avLst>
                <a:gd name="adj" fmla="val 10000"/>
              </a:avLst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47" name="Google Shape;447;p47"/>
            <p:cNvSpPr/>
            <p:nvPr/>
          </p:nvSpPr>
          <p:spPr>
            <a:xfrm>
              <a:off x="1341670" y="4991"/>
              <a:ext cx="3658419" cy="1161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48" name="Google Shape;448;p47"/>
            <p:cNvSpPr txBox="1"/>
            <p:nvPr/>
          </p:nvSpPr>
          <p:spPr>
            <a:xfrm>
              <a:off x="1341672" y="4991"/>
              <a:ext cx="3658500" cy="131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200" tIns="92200" rIns="92200" bIns="92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Twentieth Century"/>
                <a:buNone/>
              </a:pPr>
              <a:r>
                <a:rPr lang="en" sz="2700" b="1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Technical</a:t>
              </a:r>
              <a:r>
                <a:rPr lang="en" sz="270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 </a:t>
              </a:r>
              <a:endParaRPr sz="27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49" name="Google Shape;449;p47"/>
            <p:cNvSpPr/>
            <p:nvPr/>
          </p:nvSpPr>
          <p:spPr>
            <a:xfrm>
              <a:off x="5000089" y="4991"/>
              <a:ext cx="3128418" cy="1161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50" name="Google Shape;450;p47"/>
            <p:cNvSpPr txBox="1"/>
            <p:nvPr/>
          </p:nvSpPr>
          <p:spPr>
            <a:xfrm>
              <a:off x="4367197" y="150208"/>
              <a:ext cx="3607500" cy="11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200" tIns="92200" rIns="92200" bIns="92200" anchor="ctr" anchorCtr="0">
              <a:noAutofit/>
            </a:bodyPr>
            <a:lstStyle/>
            <a:p>
              <a:pPr marL="457200" marR="0" lvl="0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wentieth Century"/>
                <a:buChar char="❖"/>
              </a:pPr>
              <a:r>
                <a:rPr lang="en" sz="240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Research </a:t>
              </a:r>
              <a:endParaRPr sz="1700">
                <a:latin typeface="Tw Cen MT" panose="020B0602020104020603" pitchFamily="34" charset="77"/>
              </a:endParaRPr>
            </a:p>
            <a:p>
              <a:pPr marL="457200" marR="0" lvl="0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wentieth Century"/>
                <a:buChar char="❖"/>
              </a:pPr>
              <a:r>
                <a:rPr lang="en" sz="240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Integration Bugs</a:t>
              </a:r>
              <a:endParaRPr sz="24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wentieth Century"/>
                <a:buChar char="❖"/>
              </a:pPr>
              <a:r>
                <a:rPr lang="en" sz="240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Performance Issues</a:t>
              </a:r>
              <a:endParaRPr sz="24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51" name="Google Shape;451;p47"/>
            <p:cNvSpPr/>
            <p:nvPr/>
          </p:nvSpPr>
          <p:spPr>
            <a:xfrm>
              <a:off x="0" y="1669023"/>
              <a:ext cx="8129700" cy="1239900"/>
            </a:xfrm>
            <a:prstGeom prst="roundRect">
              <a:avLst>
                <a:gd name="adj" fmla="val 10000"/>
              </a:avLst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52" name="Google Shape;452;p47"/>
            <p:cNvSpPr/>
            <p:nvPr/>
          </p:nvSpPr>
          <p:spPr>
            <a:xfrm>
              <a:off x="1341670" y="1457015"/>
              <a:ext cx="3658419" cy="1161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53" name="Google Shape;453;p47"/>
            <p:cNvSpPr txBox="1"/>
            <p:nvPr/>
          </p:nvSpPr>
          <p:spPr>
            <a:xfrm>
              <a:off x="1341632" y="1531879"/>
              <a:ext cx="3658500" cy="11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200" tIns="92200" rIns="92200" bIns="92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wentieth Century"/>
                <a:buNone/>
              </a:pPr>
              <a:r>
                <a:rPr lang="en" sz="2700" b="1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Management</a:t>
              </a:r>
              <a:endParaRPr sz="2700" b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54" name="Google Shape;454;p47"/>
            <p:cNvSpPr/>
            <p:nvPr/>
          </p:nvSpPr>
          <p:spPr>
            <a:xfrm>
              <a:off x="5000089" y="1457015"/>
              <a:ext cx="3128418" cy="1161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55" name="Google Shape;455;p47"/>
            <p:cNvSpPr txBox="1"/>
            <p:nvPr/>
          </p:nvSpPr>
          <p:spPr>
            <a:xfrm>
              <a:off x="4341699" y="1799612"/>
              <a:ext cx="3931500" cy="98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200" tIns="92200" rIns="92200" bIns="92200" anchor="ctr" anchorCtr="0">
              <a:noAutofit/>
            </a:bodyPr>
            <a:lstStyle/>
            <a:p>
              <a:pPr marL="457200" marR="0" lvl="0" indent="-3619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Twentieth Century"/>
                <a:buChar char="❖"/>
              </a:pPr>
              <a:r>
                <a:rPr lang="en" sz="210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Effort Estimation </a:t>
              </a:r>
              <a:endParaRPr sz="21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-3619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Twentieth Century"/>
                <a:buChar char="❖"/>
              </a:pPr>
              <a:r>
                <a:rPr lang="en" sz="210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Cost (Related to OpenAI API)</a:t>
              </a:r>
              <a:endParaRPr sz="21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56" name="Google Shape;456;p47"/>
            <p:cNvSpPr/>
            <p:nvPr/>
          </p:nvSpPr>
          <p:spPr>
            <a:xfrm>
              <a:off x="0" y="3005021"/>
              <a:ext cx="8129700" cy="1161600"/>
            </a:xfrm>
            <a:prstGeom prst="roundRect">
              <a:avLst>
                <a:gd name="adj" fmla="val 10000"/>
              </a:avLst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57" name="Google Shape;457;p47"/>
            <p:cNvSpPr/>
            <p:nvPr/>
          </p:nvSpPr>
          <p:spPr>
            <a:xfrm>
              <a:off x="1341670" y="2909039"/>
              <a:ext cx="3658419" cy="1161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58" name="Google Shape;458;p47"/>
            <p:cNvSpPr txBox="1"/>
            <p:nvPr/>
          </p:nvSpPr>
          <p:spPr>
            <a:xfrm>
              <a:off x="1341670" y="2909039"/>
              <a:ext cx="3658419" cy="1161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200" tIns="92200" rIns="92200" bIns="92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Twentieth Century"/>
                <a:buNone/>
              </a:pPr>
              <a:r>
                <a:rPr lang="en" sz="2700" b="1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Organizational </a:t>
              </a:r>
              <a:endParaRPr sz="2700" b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59" name="Google Shape;459;p47"/>
            <p:cNvSpPr/>
            <p:nvPr/>
          </p:nvSpPr>
          <p:spPr>
            <a:xfrm>
              <a:off x="5000089" y="2909039"/>
              <a:ext cx="3128418" cy="1161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60" name="Google Shape;460;p47"/>
            <p:cNvSpPr txBox="1"/>
            <p:nvPr/>
          </p:nvSpPr>
          <p:spPr>
            <a:xfrm>
              <a:off x="4405901" y="3005510"/>
              <a:ext cx="3658500" cy="98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200" tIns="92200" rIns="92200" bIns="92200" anchor="ctr" anchorCtr="0">
              <a:noAutofit/>
            </a:bodyPr>
            <a:lstStyle/>
            <a:p>
              <a:pPr marL="457200" marR="0" lvl="0" indent="-3746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Twentieth Century"/>
                <a:buChar char="❖"/>
              </a:pPr>
              <a:r>
                <a:rPr lang="en" sz="230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Resource Acquisition </a:t>
              </a:r>
              <a:endParaRPr sz="23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1" name="Google Shape;461;p47"/>
            <p:cNvSpPr/>
            <p:nvPr/>
          </p:nvSpPr>
          <p:spPr>
            <a:xfrm>
              <a:off x="0" y="4307376"/>
              <a:ext cx="8129700" cy="1311300"/>
            </a:xfrm>
            <a:prstGeom prst="roundRect">
              <a:avLst>
                <a:gd name="adj" fmla="val 10000"/>
              </a:avLst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62" name="Google Shape;462;p47"/>
            <p:cNvSpPr/>
            <p:nvPr/>
          </p:nvSpPr>
          <p:spPr>
            <a:xfrm>
              <a:off x="1341670" y="4361064"/>
              <a:ext cx="3658419" cy="1161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63" name="Google Shape;463;p47"/>
            <p:cNvSpPr txBox="1"/>
            <p:nvPr/>
          </p:nvSpPr>
          <p:spPr>
            <a:xfrm>
              <a:off x="1341670" y="4361064"/>
              <a:ext cx="3658419" cy="1161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200" tIns="92200" rIns="92200" bIns="92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Twentieth Century"/>
                <a:buNone/>
              </a:pPr>
              <a:r>
                <a:rPr lang="en" sz="2700" b="1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External</a:t>
              </a:r>
              <a:endParaRPr sz="2700" b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4" name="Google Shape;464;p47"/>
            <p:cNvSpPr/>
            <p:nvPr/>
          </p:nvSpPr>
          <p:spPr>
            <a:xfrm>
              <a:off x="5000089" y="4361064"/>
              <a:ext cx="3128418" cy="1161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465" name="Google Shape;465;p47"/>
            <p:cNvSpPr txBox="1"/>
            <p:nvPr/>
          </p:nvSpPr>
          <p:spPr>
            <a:xfrm>
              <a:off x="4405888" y="4361050"/>
              <a:ext cx="3990900" cy="11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2200" tIns="92200" rIns="92200" bIns="92200" anchor="ctr" anchorCtr="0">
              <a:noAutofit/>
            </a:bodyPr>
            <a:lstStyle/>
            <a:p>
              <a:pPr marL="457200" marR="0" lvl="0" indent="-3683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Twentieth Century"/>
                <a:buChar char="❖"/>
              </a:pPr>
              <a:r>
                <a:rPr lang="en" sz="220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User Trust </a:t>
              </a:r>
              <a:endParaRPr sz="22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-3683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Twentieth Century"/>
                <a:buChar char="❖"/>
              </a:pPr>
              <a:r>
                <a:rPr lang="en" sz="220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Academic Integrity Concerns</a:t>
              </a:r>
              <a:endParaRPr sz="22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466" name="Google Shape;466;p47"/>
          <p:cNvSpPr/>
          <p:nvPr/>
        </p:nvSpPr>
        <p:spPr>
          <a:xfrm>
            <a:off x="1201873" y="2069251"/>
            <a:ext cx="494700" cy="502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w Cen MT" panose="020B0602020104020603" pitchFamily="34" charset="77"/>
            </a:endParaRPr>
          </a:p>
        </p:txBody>
      </p:sp>
      <p:sp>
        <p:nvSpPr>
          <p:cNvPr id="467" name="Google Shape;467;p47"/>
          <p:cNvSpPr/>
          <p:nvPr/>
        </p:nvSpPr>
        <p:spPr>
          <a:xfrm>
            <a:off x="1201873" y="913076"/>
            <a:ext cx="494700" cy="502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w Cen MT" panose="020B0602020104020603" pitchFamily="34" charset="77"/>
            </a:endParaRPr>
          </a:p>
        </p:txBody>
      </p:sp>
      <p:sp>
        <p:nvSpPr>
          <p:cNvPr id="468" name="Google Shape;468;p47"/>
          <p:cNvSpPr/>
          <p:nvPr/>
        </p:nvSpPr>
        <p:spPr>
          <a:xfrm>
            <a:off x="1201873" y="3225426"/>
            <a:ext cx="494700" cy="502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w Cen MT" panose="020B0602020104020603" pitchFamily="34" charset="77"/>
            </a:endParaRPr>
          </a:p>
        </p:txBody>
      </p:sp>
      <p:sp>
        <p:nvSpPr>
          <p:cNvPr id="469" name="Google Shape;469;p47"/>
          <p:cNvSpPr/>
          <p:nvPr/>
        </p:nvSpPr>
        <p:spPr>
          <a:xfrm>
            <a:off x="1201873" y="4305751"/>
            <a:ext cx="494700" cy="502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w Cen MT" panose="020B0602020104020603" pitchFamily="34" charset="77"/>
            </a:endParaRPr>
          </a:p>
        </p:txBody>
      </p:sp>
      <p:pic>
        <p:nvPicPr>
          <p:cNvPr id="470" name="Google Shape;47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619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2631478" y="-89604"/>
            <a:ext cx="52254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wentieth Century"/>
              <a:buNone/>
            </a:pPr>
            <a:r>
              <a:rPr lang="en" b="1">
                <a:solidFill>
                  <a:schemeClr val="dk1"/>
                </a:solidFill>
                <a:latin typeface="Tw Cen MT" panose="020B0602020104020603" pitchFamily="34" charset="77"/>
              </a:rPr>
              <a:t>RISK EXPOSURE</a:t>
            </a:r>
            <a:endParaRPr b="1">
              <a:latin typeface="Tw Cen MT" panose="020B0602020104020603" pitchFamily="34" charset="77"/>
            </a:endParaRPr>
          </a:p>
        </p:txBody>
      </p:sp>
      <p:grpSp>
        <p:nvGrpSpPr>
          <p:cNvPr id="476" name="Google Shape;476;p48"/>
          <p:cNvGrpSpPr/>
          <p:nvPr/>
        </p:nvGrpSpPr>
        <p:grpSpPr>
          <a:xfrm>
            <a:off x="38843" y="-244206"/>
            <a:ext cx="5681793" cy="4487862"/>
            <a:chOff x="-278080" y="-437331"/>
            <a:chExt cx="7704126" cy="5672939"/>
          </a:xfrm>
        </p:grpSpPr>
        <p:pic>
          <p:nvPicPr>
            <p:cNvPr id="477" name="Google Shape;477;p48"/>
            <p:cNvPicPr preferRelativeResize="0"/>
            <p:nvPr/>
          </p:nvPicPr>
          <p:blipFill rotWithShape="1">
            <a:blip r:embed="rId3">
              <a:alphaModFix/>
            </a:blip>
            <a:srcRect t="5339" b="-5339"/>
            <a:stretch/>
          </p:blipFill>
          <p:spPr>
            <a:xfrm>
              <a:off x="298346" y="1261808"/>
              <a:ext cx="7127700" cy="3973800"/>
            </a:xfrm>
            <a:prstGeom prst="round2DiagRect">
              <a:avLst>
                <a:gd name="adj1" fmla="val 5608"/>
                <a:gd name="adj2" fmla="val 0"/>
              </a:avLst>
            </a:prstGeom>
            <a:noFill/>
            <a:ln w="19050" cap="sq" cmpd="sng">
              <a:solidFill>
                <a:srgbClr val="B0BFC7">
                  <a:alpha val="60000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88900" dist="38100" dir="5400000" algn="t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478" name="Google Shape;478;p48"/>
            <p:cNvSpPr txBox="1"/>
            <p:nvPr/>
          </p:nvSpPr>
          <p:spPr>
            <a:xfrm>
              <a:off x="811192" y="843358"/>
              <a:ext cx="6102000" cy="5154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sp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None/>
              </a:pPr>
              <a:r>
                <a:rPr lang="en" sz="2000" b="1" i="0" u="none" strike="noStrike" cap="none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Impact →</a:t>
              </a:r>
              <a:endParaRPr sz="2000" b="1" i="0" u="none" strike="noStrike" cap="none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79" name="Google Shape;479;p48"/>
            <p:cNvSpPr txBox="1"/>
            <p:nvPr/>
          </p:nvSpPr>
          <p:spPr>
            <a:xfrm rot="16200000">
              <a:off x="-2577573" y="1862162"/>
              <a:ext cx="5151900" cy="5529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sp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Lato"/>
                <a:buNone/>
              </a:pPr>
              <a:r>
                <a:rPr lang="en" sz="2000" b="1" i="0" u="none" strike="noStrike" cap="none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 ← Probability </a:t>
              </a:r>
              <a:endParaRPr sz="2000" b="1" i="0" u="none" strike="noStrike" cap="none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</p:grpSp>
      <p:pic>
        <p:nvPicPr>
          <p:cNvPr id="480" name="Google Shape;480;p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94475" y="1626900"/>
            <a:ext cx="3510925" cy="294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85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9"/>
          <p:cNvSpPr txBox="1"/>
          <p:nvPr/>
        </p:nvSpPr>
        <p:spPr>
          <a:xfrm>
            <a:off x="2573250" y="257000"/>
            <a:ext cx="4668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MINIMUM VIABLE PRODUCT</a:t>
            </a:r>
            <a:endParaRPr sz="2600" b="1">
              <a:solidFill>
                <a:srgbClr val="1B212C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87" name="Google Shape;48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23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8" name="Google Shape;488;p49"/>
          <p:cNvGrpSpPr/>
          <p:nvPr/>
        </p:nvGrpSpPr>
        <p:grpSpPr>
          <a:xfrm>
            <a:off x="1088567" y="880825"/>
            <a:ext cx="6966865" cy="3547800"/>
            <a:chOff x="1349112" y="-476379"/>
            <a:chExt cx="5429713" cy="4730400"/>
          </a:xfrm>
        </p:grpSpPr>
        <p:sp>
          <p:nvSpPr>
            <p:cNvPr id="489" name="Google Shape;489;p49"/>
            <p:cNvSpPr/>
            <p:nvPr/>
          </p:nvSpPr>
          <p:spPr>
            <a:xfrm>
              <a:off x="1349112" y="1421"/>
              <a:ext cx="5429700" cy="2567100"/>
            </a:xfrm>
            <a:prstGeom prst="rect">
              <a:avLst/>
            </a:prstGeom>
            <a:solidFill>
              <a:srgbClr val="CFE7F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0" name="Google Shape;490;p49"/>
            <p:cNvSpPr txBox="1"/>
            <p:nvPr/>
          </p:nvSpPr>
          <p:spPr>
            <a:xfrm>
              <a:off x="1349125" y="-476379"/>
              <a:ext cx="5429700" cy="4730400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wentieth Century"/>
                <a:buNone/>
              </a:pPr>
              <a:endParaRPr sz="18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491" name="Google Shape;491;p49"/>
          <p:cNvSpPr txBox="1"/>
          <p:nvPr/>
        </p:nvSpPr>
        <p:spPr>
          <a:xfrm>
            <a:off x="1642825" y="1226425"/>
            <a:ext cx="5575500" cy="3033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2300"/>
              <a:buFont typeface="Twentieth Century"/>
              <a:buChar char="❖"/>
            </a:pPr>
            <a:r>
              <a:rPr lang="en" sz="230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Core API Server to ingest user questions, pass to AI tutor, and return responses. </a:t>
            </a:r>
            <a:endParaRPr sz="2300">
              <a:solidFill>
                <a:srgbClr val="1B212C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2300"/>
              <a:buFont typeface="Twentieth Century"/>
              <a:buChar char="❖"/>
            </a:pPr>
            <a:r>
              <a:rPr lang="en" sz="230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Conversational interface allowing students to engage with AI tutor through chat.</a:t>
            </a:r>
            <a:endParaRPr sz="2300">
              <a:solidFill>
                <a:srgbClr val="1B212C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2300"/>
              <a:buFont typeface="Twentieth Century"/>
              <a:buChar char="❖"/>
            </a:pPr>
            <a:r>
              <a:rPr lang="en" sz="230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Handling of common question topics and vocabulary within one course subject area.</a:t>
            </a:r>
            <a:endParaRPr sz="2300">
              <a:solidFill>
                <a:srgbClr val="1B212C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BF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88" name="Google Shape;288;p32"/>
          <p:cNvSpPr/>
          <p:nvPr/>
        </p:nvSpPr>
        <p:spPr>
          <a:xfrm>
            <a:off x="2206229" y="1679972"/>
            <a:ext cx="9144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89" name="Google Shape;2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0575"/>
            <a:ext cx="9144000" cy="466975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2"/>
          <p:cNvSpPr txBox="1"/>
          <p:nvPr/>
        </p:nvSpPr>
        <p:spPr>
          <a:xfrm>
            <a:off x="0" y="0"/>
            <a:ext cx="9144000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1B212C"/>
                </a:solidFill>
                <a:latin typeface="Tw Cen MT" panose="020B0602020104020603" pitchFamily="34" charset="77"/>
                <a:ea typeface="Montserrat"/>
                <a:cs typeface="Montserrat"/>
                <a:sym typeface="Montserrat"/>
              </a:rPr>
              <a:t>TEAM</a:t>
            </a:r>
            <a:r>
              <a:rPr lang="en" sz="1800" b="1" dirty="0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 MEMBERS</a:t>
            </a:r>
            <a:endParaRPr sz="1800" b="1" dirty="0">
              <a:solidFill>
                <a:srgbClr val="1B212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1" name="Google Shape;29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2750" y="4654400"/>
            <a:ext cx="511250" cy="4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0"/>
          <p:cNvSpPr txBox="1"/>
          <p:nvPr/>
        </p:nvSpPr>
        <p:spPr>
          <a:xfrm>
            <a:off x="2573250" y="257000"/>
            <a:ext cx="4668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FINAL </a:t>
            </a:r>
            <a:r>
              <a:rPr lang="en" sz="2400" b="1"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CONTEMPLATION </a:t>
            </a:r>
            <a:endParaRPr sz="2400" b="1">
              <a:solidFill>
                <a:srgbClr val="1B212C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97" name="Google Shape;49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23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8" name="Google Shape;498;p50"/>
          <p:cNvGrpSpPr/>
          <p:nvPr/>
        </p:nvGrpSpPr>
        <p:grpSpPr>
          <a:xfrm>
            <a:off x="1088567" y="880825"/>
            <a:ext cx="6966865" cy="3547800"/>
            <a:chOff x="1349112" y="-476379"/>
            <a:chExt cx="5429713" cy="4730400"/>
          </a:xfrm>
        </p:grpSpPr>
        <p:sp>
          <p:nvSpPr>
            <p:cNvPr id="499" name="Google Shape;499;p50"/>
            <p:cNvSpPr/>
            <p:nvPr/>
          </p:nvSpPr>
          <p:spPr>
            <a:xfrm>
              <a:off x="1349112" y="1421"/>
              <a:ext cx="5429700" cy="2567100"/>
            </a:xfrm>
            <a:prstGeom prst="rect">
              <a:avLst/>
            </a:prstGeom>
            <a:solidFill>
              <a:srgbClr val="CFE7F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0" name="Google Shape;500;p50"/>
            <p:cNvSpPr txBox="1"/>
            <p:nvPr/>
          </p:nvSpPr>
          <p:spPr>
            <a:xfrm>
              <a:off x="1349125" y="-476379"/>
              <a:ext cx="5429700" cy="4730400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wentieth Century"/>
                <a:buNone/>
              </a:pPr>
              <a:endParaRPr sz="18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501" name="Google Shape;501;p50"/>
          <p:cNvSpPr txBox="1"/>
          <p:nvPr/>
        </p:nvSpPr>
        <p:spPr>
          <a:xfrm>
            <a:off x="1666350" y="1284600"/>
            <a:ext cx="5575500" cy="2626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2300"/>
              <a:buFont typeface="Twentieth Century"/>
              <a:buChar char="❖"/>
            </a:pPr>
            <a:r>
              <a:rPr lang="en" sz="230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Generating multiple questions at once for Question Generator.</a:t>
            </a:r>
            <a:endParaRPr sz="2300">
              <a:solidFill>
                <a:srgbClr val="1B212C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2300"/>
              <a:buFont typeface="Twentieth Century"/>
              <a:buChar char="❖"/>
            </a:pPr>
            <a:r>
              <a:rPr lang="en" sz="230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Making Question Generator more conversational.</a:t>
            </a:r>
            <a:endParaRPr sz="2300">
              <a:solidFill>
                <a:srgbClr val="1B212C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2300"/>
              <a:buFont typeface="Twentieth Century"/>
              <a:buChar char="❖"/>
            </a:pPr>
            <a:r>
              <a:rPr lang="en" sz="230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Refining the AI tutor based on user development and gather user feedback  </a:t>
            </a:r>
            <a:endParaRPr sz="2300">
              <a:solidFill>
                <a:srgbClr val="1B212C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51"/>
          <p:cNvGrpSpPr/>
          <p:nvPr/>
        </p:nvGrpSpPr>
        <p:grpSpPr>
          <a:xfrm>
            <a:off x="1674978" y="1003855"/>
            <a:ext cx="6001462" cy="3274856"/>
            <a:chOff x="1349112" y="-476379"/>
            <a:chExt cx="5429713" cy="4730400"/>
          </a:xfrm>
        </p:grpSpPr>
        <p:sp>
          <p:nvSpPr>
            <p:cNvPr id="507" name="Google Shape;507;p51"/>
            <p:cNvSpPr/>
            <p:nvPr/>
          </p:nvSpPr>
          <p:spPr>
            <a:xfrm>
              <a:off x="1349112" y="1421"/>
              <a:ext cx="5429700" cy="2567100"/>
            </a:xfrm>
            <a:prstGeom prst="rect">
              <a:avLst/>
            </a:prstGeom>
            <a:solidFill>
              <a:srgbClr val="CFE7F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8" name="Google Shape;508;p51"/>
            <p:cNvSpPr txBox="1"/>
            <p:nvPr/>
          </p:nvSpPr>
          <p:spPr>
            <a:xfrm>
              <a:off x="1349125" y="-476379"/>
              <a:ext cx="5429700" cy="4730400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wentieth Century"/>
                <a:buNone/>
              </a:pPr>
              <a:endParaRPr sz="18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509" name="Google Shape;509;p51"/>
          <p:cNvSpPr txBox="1"/>
          <p:nvPr/>
        </p:nvSpPr>
        <p:spPr>
          <a:xfrm>
            <a:off x="1723675" y="1368175"/>
            <a:ext cx="6227100" cy="28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ato"/>
              <a:buChar char="❖"/>
            </a:pPr>
            <a:r>
              <a:rPr lang="en" sz="2500" u="sng" dirty="0">
                <a:solidFill>
                  <a:schemeClr val="dk1"/>
                </a:solidFill>
                <a:latin typeface="Tw Cen MT" panose="020B0602020104020603" pitchFamily="34" charset="77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Jupytutor Demo</a:t>
            </a:r>
            <a:endParaRPr sz="2500" dirty="0">
              <a:solidFill>
                <a:schemeClr val="dk1"/>
              </a:solidFill>
              <a:latin typeface="Tw Cen MT" panose="020B0602020104020603" pitchFamily="34" charset="77"/>
              <a:ea typeface="Lato"/>
              <a:cs typeface="Lato"/>
              <a:sym typeface="Lato"/>
            </a:endParaRPr>
          </a:p>
          <a:p>
            <a:pPr marL="45720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ato"/>
              <a:buChar char="❖"/>
            </a:pPr>
            <a:r>
              <a:rPr lang="en" sz="2500" u="sng" dirty="0">
                <a:solidFill>
                  <a:schemeClr val="dk1"/>
                </a:solidFill>
                <a:latin typeface="Tw Cen MT" panose="020B0602020104020603" pitchFamily="34" charset="77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JupyterHub - Question Generator</a:t>
            </a:r>
            <a:endParaRPr sz="2500" dirty="0">
              <a:solidFill>
                <a:schemeClr val="dk1"/>
              </a:solidFill>
              <a:latin typeface="Tw Cen MT" panose="020B0602020104020603" pitchFamily="34" charset="77"/>
              <a:ea typeface="Lato"/>
              <a:cs typeface="Lato"/>
              <a:sym typeface="Lato"/>
            </a:endParaRPr>
          </a:p>
          <a:p>
            <a:pPr marL="45720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ato"/>
              <a:buChar char="❖"/>
            </a:pPr>
            <a:r>
              <a:rPr lang="en" sz="2500" u="sng" dirty="0">
                <a:solidFill>
                  <a:schemeClr val="dk1"/>
                </a:solidFill>
                <a:latin typeface="Tw Cen MT" panose="020B0602020104020603" pitchFamily="34" charset="77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Academia-GPT YouTube </a:t>
            </a:r>
            <a:r>
              <a:rPr lang="en" sz="2500" u="sng" dirty="0">
                <a:solidFill>
                  <a:schemeClr val="dk1"/>
                </a:solidFill>
                <a:latin typeface="Tw Cen MT" panose="020B0602020104020603" pitchFamily="34" charset="77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</a:t>
            </a:r>
            <a:r>
              <a:rPr lang="en" sz="2500" dirty="0">
                <a:solidFill>
                  <a:schemeClr val="dk1"/>
                </a:solidFill>
                <a:latin typeface="Tw Cen MT" panose="020B0602020104020603" pitchFamily="34" charset="77"/>
                <a:ea typeface="Lato"/>
                <a:cs typeface="Lato"/>
                <a:sym typeface="Lato"/>
              </a:rPr>
              <a:t> </a:t>
            </a:r>
            <a:endParaRPr sz="2500" dirty="0">
              <a:solidFill>
                <a:schemeClr val="dk1"/>
              </a:solidFill>
              <a:latin typeface="Tw Cen MT" panose="020B0602020104020603" pitchFamily="34" charset="77"/>
              <a:ea typeface="Lato"/>
              <a:cs typeface="Lato"/>
              <a:sym typeface="Lato"/>
            </a:endParaRPr>
          </a:p>
        </p:txBody>
      </p:sp>
      <p:sp>
        <p:nvSpPr>
          <p:cNvPr id="510" name="Google Shape;510;p51"/>
          <p:cNvSpPr txBox="1"/>
          <p:nvPr/>
        </p:nvSpPr>
        <p:spPr>
          <a:xfrm>
            <a:off x="2478575" y="209675"/>
            <a:ext cx="4668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MINIMUM VIABLE PRODUCT</a:t>
            </a:r>
            <a:endParaRPr sz="2400" dirty="0">
              <a:solidFill>
                <a:srgbClr val="1B212C"/>
              </a:solidFill>
              <a:latin typeface="Tw Cen MT" panose="020B0602020104020603" pitchFamily="34" charset="77"/>
              <a:ea typeface="Lato Black"/>
              <a:cs typeface="Lato Black"/>
              <a:sym typeface="Lato Black"/>
            </a:endParaRPr>
          </a:p>
        </p:txBody>
      </p:sp>
      <p:pic>
        <p:nvPicPr>
          <p:cNvPr id="511" name="Google Shape;511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523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52"/>
          <p:cNvSpPr txBox="1">
            <a:spLocks noGrp="1"/>
          </p:cNvSpPr>
          <p:nvPr>
            <p:ph type="title"/>
          </p:nvPr>
        </p:nvSpPr>
        <p:spPr>
          <a:xfrm>
            <a:off x="3164550" y="0"/>
            <a:ext cx="2499900" cy="10605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Tw Cen MT" panose="020B0602020104020603" pitchFamily="34" charset="77"/>
                <a:ea typeface="Lato Black"/>
                <a:cs typeface="Lato Black"/>
                <a:sym typeface="Lato Black"/>
              </a:rPr>
              <a:t>QUESTIONS</a:t>
            </a:r>
            <a:endParaRPr b="1" dirty="0">
              <a:solidFill>
                <a:schemeClr val="dk1"/>
              </a:solidFill>
              <a:latin typeface="Tw Cen MT" panose="020B0602020104020603" pitchFamily="34" charset="77"/>
              <a:ea typeface="Lato Black"/>
              <a:cs typeface="Lato Black"/>
              <a:sym typeface="Lato Black"/>
            </a:endParaRPr>
          </a:p>
        </p:txBody>
      </p:sp>
      <p:pic>
        <p:nvPicPr>
          <p:cNvPr id="517" name="Google Shape;517;p52"/>
          <p:cNvPicPr preferRelativeResize="0"/>
          <p:nvPr/>
        </p:nvPicPr>
        <p:blipFill rotWithShape="1">
          <a:blip r:embed="rId3">
            <a:alphaModFix/>
          </a:blip>
          <a:srcRect r="27017" b="12914"/>
          <a:stretch/>
        </p:blipFill>
        <p:spPr>
          <a:xfrm>
            <a:off x="224600" y="780200"/>
            <a:ext cx="8947200" cy="436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23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Google Shape;52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9450" y="257075"/>
            <a:ext cx="4629349" cy="462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2375" y="4673475"/>
            <a:ext cx="511250" cy="4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oogle Shape;296;p33"/>
          <p:cNvGrpSpPr/>
          <p:nvPr/>
        </p:nvGrpSpPr>
        <p:grpSpPr>
          <a:xfrm>
            <a:off x="605591" y="1484450"/>
            <a:ext cx="4015862" cy="3547800"/>
            <a:chOff x="1349112" y="-476379"/>
            <a:chExt cx="5429775" cy="4730400"/>
          </a:xfrm>
        </p:grpSpPr>
        <p:sp>
          <p:nvSpPr>
            <p:cNvPr id="297" name="Google Shape;297;p33"/>
            <p:cNvSpPr/>
            <p:nvPr/>
          </p:nvSpPr>
          <p:spPr>
            <a:xfrm>
              <a:off x="1349112" y="1421"/>
              <a:ext cx="5429775" cy="2566985"/>
            </a:xfrm>
            <a:prstGeom prst="rect">
              <a:avLst/>
            </a:prstGeom>
            <a:solidFill>
              <a:srgbClr val="CFE7F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298" name="Google Shape;298;p33"/>
            <p:cNvSpPr txBox="1"/>
            <p:nvPr/>
          </p:nvSpPr>
          <p:spPr>
            <a:xfrm>
              <a:off x="1349125" y="-476379"/>
              <a:ext cx="5429700" cy="4730400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Twentieth Century"/>
                <a:buNone/>
              </a:pPr>
              <a:r>
                <a:rPr lang="en" sz="2500" b="0" i="0" u="none" strike="noStrike">
                  <a:solidFill>
                    <a:srgbClr val="000000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 </a:t>
              </a:r>
              <a:endParaRPr sz="2500" b="1" i="0" u="none" strike="noStrike">
                <a:solidFill>
                  <a:srgbClr val="000000"/>
                </a:solidFill>
                <a:highlight>
                  <a:srgbClr val="D4EBF6"/>
                </a:highlight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Twentieth Century"/>
                <a:buNone/>
              </a:pPr>
              <a:r>
                <a:rPr lang="en" sz="2500" b="0" i="0" u="none" strike="noStrike">
                  <a:solidFill>
                    <a:srgbClr val="000000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Academi</a:t>
              </a:r>
              <a:r>
                <a:rPr lang="en" sz="2500"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a-</a:t>
              </a:r>
              <a:r>
                <a:rPr lang="en" sz="2500" b="0" i="0" u="none" strike="noStrike">
                  <a:solidFill>
                    <a:srgbClr val="000000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GPT implements innovative strategies to enhance educational experience for both instructors and college st</a:t>
              </a:r>
              <a:r>
                <a:rPr lang="en" sz="2500"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u</a:t>
              </a:r>
              <a:r>
                <a:rPr lang="en" sz="2500" b="0" i="0" u="none" strike="noStrike">
                  <a:solidFill>
                    <a:srgbClr val="000000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dents</a:t>
              </a:r>
              <a:r>
                <a:rPr lang="en" sz="2500"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.</a:t>
              </a:r>
              <a:endParaRPr sz="2500" b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wentieth Century"/>
                <a:buNone/>
              </a:pPr>
              <a:endParaRPr sz="18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wentieth Century"/>
                <a:buNone/>
              </a:pPr>
              <a:endParaRPr sz="18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</p:grpSp>
      <p:pic>
        <p:nvPicPr>
          <p:cNvPr id="299" name="Google Shape;2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2750" y="4657575"/>
            <a:ext cx="511250" cy="48592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3"/>
          <p:cNvSpPr/>
          <p:nvPr/>
        </p:nvSpPr>
        <p:spPr>
          <a:xfrm>
            <a:off x="928680" y="510021"/>
            <a:ext cx="32400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SUMMARY</a:t>
            </a:r>
            <a:endParaRPr sz="3500" b="1"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01" name="Google Shape;301;p33"/>
          <p:cNvSpPr txBox="1"/>
          <p:nvPr/>
        </p:nvSpPr>
        <p:spPr>
          <a:xfrm>
            <a:off x="4688075" y="1484450"/>
            <a:ext cx="3900000" cy="3547800"/>
          </a:xfrm>
          <a:prstGeom prst="rect">
            <a:avLst/>
          </a:prstGeom>
          <a:solidFill>
            <a:srgbClr val="D8EC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1">
              <a:solidFill>
                <a:schemeClr val="dk1"/>
              </a:solidFill>
              <a:latin typeface="Tw Cen MT" panose="020B0602020104020603" pitchFamily="34" charset="77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1">
              <a:solidFill>
                <a:schemeClr val="dk1"/>
              </a:solidFill>
              <a:latin typeface="Tw Cen MT" panose="020B0602020104020603" pitchFamily="34" charset="77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1">
              <a:solidFill>
                <a:schemeClr val="dk1"/>
              </a:solidFill>
              <a:latin typeface="Tw Cen MT" panose="020B0602020104020603" pitchFamily="34" charset="77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1">
              <a:solidFill>
                <a:schemeClr val="dk1"/>
              </a:solidFill>
              <a:latin typeface="Tw Cen MT" panose="020B0602020104020603" pitchFamily="34" charset="77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For college students:</a:t>
            </a:r>
            <a:r>
              <a:rPr lang="en" sz="25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 Provides tutoring services </a:t>
            </a:r>
            <a:endParaRPr sz="250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500" b="1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For instructors: </a:t>
            </a:r>
            <a:endParaRPr sz="2500" b="1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Generates testing questions with different level of difficulty</a:t>
            </a:r>
            <a:endParaRPr sz="1800">
              <a:solidFill>
                <a:schemeClr val="lt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500" b="1">
              <a:solidFill>
                <a:schemeClr val="dk1"/>
              </a:solidFill>
              <a:latin typeface="Tw Cen MT" panose="020B0602020104020603" pitchFamily="34" charset="77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Tw Cen MT" panose="020B0602020104020603" pitchFamily="34" charset="77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  <a:latin typeface="Tw Cen MT" panose="020B0602020104020603" pitchFamily="34" charset="77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  <a:latin typeface="Tw Cen MT" panose="020B0602020104020603" pitchFamily="34" charset="77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33"/>
          <p:cNvSpPr txBox="1"/>
          <p:nvPr/>
        </p:nvSpPr>
        <p:spPr>
          <a:xfrm>
            <a:off x="4881875" y="570000"/>
            <a:ext cx="3118500" cy="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PURPOSE</a:t>
            </a:r>
            <a:endParaRPr sz="3500" b="1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4"/>
          <p:cNvSpPr txBox="1"/>
          <p:nvPr/>
        </p:nvSpPr>
        <p:spPr>
          <a:xfrm>
            <a:off x="1682525" y="-122050"/>
            <a:ext cx="51714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HIGH LEVEL ARCHITECTURE</a:t>
            </a:r>
            <a:endParaRPr sz="3100" b="1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08" name="Google Shape;30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3450" y="4751200"/>
            <a:ext cx="412725" cy="39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625" y="422400"/>
            <a:ext cx="7560175" cy="425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5"/>
          <p:cNvSpPr txBox="1">
            <a:spLocks noGrp="1"/>
          </p:cNvSpPr>
          <p:nvPr>
            <p:ph type="title"/>
          </p:nvPr>
        </p:nvSpPr>
        <p:spPr>
          <a:xfrm>
            <a:off x="2075750" y="-125450"/>
            <a:ext cx="5386800" cy="11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wentieth Century"/>
              <a:buNone/>
            </a:pPr>
            <a:r>
              <a:rPr lang="en" sz="2800" b="1">
                <a:solidFill>
                  <a:schemeClr val="dk1"/>
                </a:solidFill>
                <a:latin typeface="Tw Cen MT" panose="020B0602020104020603" pitchFamily="34" charset="77"/>
              </a:rPr>
              <a:t>PROJECT DEVELOPMENT MODEL</a:t>
            </a:r>
            <a:endParaRPr sz="2800" b="1">
              <a:latin typeface="Tw Cen MT" panose="020B0602020104020603" pitchFamily="34" charset="77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wentieth Century"/>
              <a:buNone/>
            </a:pPr>
            <a:endParaRPr sz="1100" b="1">
              <a:solidFill>
                <a:schemeClr val="dk1"/>
              </a:solidFill>
              <a:latin typeface="Tw Cen MT" panose="020B0602020104020603" pitchFamily="34" charset="77"/>
            </a:endParaRPr>
          </a:p>
        </p:txBody>
      </p:sp>
      <p:grpSp>
        <p:nvGrpSpPr>
          <p:cNvPr id="315" name="Google Shape;315;p35"/>
          <p:cNvGrpSpPr/>
          <p:nvPr/>
        </p:nvGrpSpPr>
        <p:grpSpPr>
          <a:xfrm>
            <a:off x="426850" y="749199"/>
            <a:ext cx="8168595" cy="3830075"/>
            <a:chOff x="0" y="192449"/>
            <a:chExt cx="11050589" cy="3199996"/>
          </a:xfrm>
        </p:grpSpPr>
        <p:sp>
          <p:nvSpPr>
            <p:cNvPr id="316" name="Google Shape;316;p35"/>
            <p:cNvSpPr/>
            <p:nvPr/>
          </p:nvSpPr>
          <p:spPr>
            <a:xfrm>
              <a:off x="0" y="192449"/>
              <a:ext cx="11050500" cy="1858200"/>
            </a:xfrm>
            <a:prstGeom prst="roundRect">
              <a:avLst>
                <a:gd name="adj" fmla="val 10000"/>
              </a:avLst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17" name="Google Shape;317;p35"/>
            <p:cNvSpPr/>
            <p:nvPr/>
          </p:nvSpPr>
          <p:spPr>
            <a:xfrm>
              <a:off x="1239725" y="584900"/>
              <a:ext cx="4972765" cy="1073355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18" name="Google Shape;318;p35"/>
            <p:cNvSpPr txBox="1"/>
            <p:nvPr/>
          </p:nvSpPr>
          <p:spPr>
            <a:xfrm>
              <a:off x="1239725" y="584900"/>
              <a:ext cx="4972765" cy="1073355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85175" tIns="85175" rIns="85175" bIns="851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Twentieth Century"/>
                <a:buNone/>
              </a:pPr>
              <a:r>
                <a:rPr lang="en" sz="2600" b="1" i="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Scrum Methodology</a:t>
              </a:r>
              <a:endParaRPr sz="2600" b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19" name="Google Shape;319;p35"/>
            <p:cNvSpPr/>
            <p:nvPr/>
          </p:nvSpPr>
          <p:spPr>
            <a:xfrm>
              <a:off x="6212490" y="584900"/>
              <a:ext cx="4836886" cy="1073355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20" name="Google Shape;320;p35"/>
            <p:cNvSpPr txBox="1"/>
            <p:nvPr/>
          </p:nvSpPr>
          <p:spPr>
            <a:xfrm>
              <a:off x="5910466" y="584899"/>
              <a:ext cx="5139000" cy="1073400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85175" tIns="85175" rIns="85175" bIns="851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Twentieth Century"/>
                <a:buNone/>
              </a:pPr>
              <a:r>
                <a:rPr lang="en" sz="2200" i="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Allows for regular and continuous implementations</a:t>
              </a:r>
              <a:endParaRPr sz="22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50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Twentieth Century"/>
                <a:buNone/>
              </a:pPr>
              <a:r>
                <a:rPr lang="en" sz="2200" i="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Suitable for AI as it allows for adaptation and flexibility throughout all stages of the project</a:t>
              </a:r>
              <a:endParaRPr sz="22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0" y="2319045"/>
              <a:ext cx="11050589" cy="1073355"/>
            </a:xfrm>
            <a:prstGeom prst="roundRect">
              <a:avLst>
                <a:gd name="adj" fmla="val 10000"/>
              </a:avLst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1239725" y="2319045"/>
              <a:ext cx="4972765" cy="1073355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23" name="Google Shape;323;p35"/>
            <p:cNvSpPr txBox="1"/>
            <p:nvPr/>
          </p:nvSpPr>
          <p:spPr>
            <a:xfrm>
              <a:off x="1239725" y="2319045"/>
              <a:ext cx="4972800" cy="1073400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85175" tIns="85175" rIns="85175" bIns="851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Twentieth Century"/>
                <a:buNone/>
              </a:pPr>
              <a:r>
                <a:rPr lang="en" sz="2600" i="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Tools: </a:t>
              </a:r>
              <a:r>
                <a:rPr lang="en" sz="2600" b="1" i="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Jira </a:t>
              </a:r>
              <a:endParaRPr sz="2600" b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6212490" y="2319045"/>
              <a:ext cx="4836886" cy="1073355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25" name="Google Shape;325;p35"/>
            <p:cNvSpPr txBox="1"/>
            <p:nvPr/>
          </p:nvSpPr>
          <p:spPr>
            <a:xfrm>
              <a:off x="5910491" y="2319045"/>
              <a:ext cx="4836900" cy="1073400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85175" tIns="85175" rIns="85175" bIns="851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Twentieth Century"/>
                <a:buNone/>
              </a:pPr>
              <a:r>
                <a:rPr lang="en" sz="2200" i="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Popular tool for Scrum project management</a:t>
              </a:r>
              <a:endParaRPr sz="22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</p:grpSp>
      <p:pic>
        <p:nvPicPr>
          <p:cNvPr id="326" name="Google Shape;32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0325" y="4657575"/>
            <a:ext cx="511250" cy="48592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5"/>
          <p:cNvSpPr/>
          <p:nvPr/>
        </p:nvSpPr>
        <p:spPr>
          <a:xfrm>
            <a:off x="668010" y="1585376"/>
            <a:ext cx="494700" cy="5025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w Cen MT" panose="020B0602020104020603" pitchFamily="34" charset="77"/>
            </a:endParaRPr>
          </a:p>
        </p:txBody>
      </p:sp>
      <p:sp>
        <p:nvSpPr>
          <p:cNvPr id="328" name="Google Shape;328;p35"/>
          <p:cNvSpPr/>
          <p:nvPr/>
        </p:nvSpPr>
        <p:spPr>
          <a:xfrm>
            <a:off x="667998" y="3762901"/>
            <a:ext cx="494700" cy="5025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w Cen MT" panose="020B0602020104020603" pitchFamily="34" charset="7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6"/>
          <p:cNvSpPr txBox="1">
            <a:spLocks noGrp="1"/>
          </p:cNvSpPr>
          <p:nvPr>
            <p:ph type="title"/>
          </p:nvPr>
        </p:nvSpPr>
        <p:spPr>
          <a:xfrm>
            <a:off x="2595150" y="-115725"/>
            <a:ext cx="39537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wentieth Century"/>
              <a:buNone/>
            </a:pPr>
            <a:r>
              <a:rPr lang="en" sz="2300" b="1" dirty="0">
                <a:solidFill>
                  <a:schemeClr val="dk1"/>
                </a:solidFill>
                <a:latin typeface="Tw Cen MT" panose="020B0602020104020603" pitchFamily="34" charset="77"/>
                <a:ea typeface="Lato Black"/>
                <a:cs typeface="Lato Black"/>
                <a:sym typeface="Lato Black"/>
              </a:rPr>
              <a:t>SYSTEM  REQUIREMENTS</a:t>
            </a:r>
            <a:endParaRPr sz="2300" b="1" dirty="0">
              <a:latin typeface="Tw Cen MT" panose="020B0602020104020603" pitchFamily="34" charset="77"/>
              <a:ea typeface="Lato Black"/>
              <a:cs typeface="Lato Black"/>
              <a:sym typeface="Lato Black"/>
            </a:endParaRPr>
          </a:p>
        </p:txBody>
      </p:sp>
      <p:grpSp>
        <p:nvGrpSpPr>
          <p:cNvPr id="334" name="Google Shape;334;p36"/>
          <p:cNvGrpSpPr/>
          <p:nvPr/>
        </p:nvGrpSpPr>
        <p:grpSpPr>
          <a:xfrm>
            <a:off x="691001" y="601275"/>
            <a:ext cx="7855771" cy="4347362"/>
            <a:chOff x="-57291" y="-27449"/>
            <a:chExt cx="8770538" cy="3647422"/>
          </a:xfrm>
        </p:grpSpPr>
        <p:sp>
          <p:nvSpPr>
            <p:cNvPr id="335" name="Google Shape;335;p36"/>
            <p:cNvSpPr/>
            <p:nvPr/>
          </p:nvSpPr>
          <p:spPr>
            <a:xfrm>
              <a:off x="1693974" y="-27443"/>
              <a:ext cx="7011300" cy="1603200"/>
            </a:xfrm>
            <a:prstGeom prst="rect">
              <a:avLst/>
            </a:prstGeom>
            <a:solidFill>
              <a:srgbClr val="D8ECF5"/>
            </a:solidFill>
            <a:ln w="15875" cap="flat" cmpd="sng">
              <a:solidFill>
                <a:srgbClr val="CACACC">
                  <a:alpha val="898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36" name="Google Shape;336;p36"/>
            <p:cNvSpPr txBox="1"/>
            <p:nvPr/>
          </p:nvSpPr>
          <p:spPr>
            <a:xfrm>
              <a:off x="1802287" y="-27449"/>
              <a:ext cx="6903000" cy="163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8875" tIns="305375" rIns="98875" bIns="305375" anchor="ctr" anchorCtr="0">
              <a:noAutofit/>
            </a:bodyPr>
            <a:lstStyle/>
            <a:p>
              <a:pPr marL="457200" marR="0" lvl="0" indent="-3365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Lato"/>
                <a:buChar char="❖"/>
              </a:pPr>
              <a:r>
                <a:rPr lang="en" sz="1700" i="0" u="none" strike="noStrike" dirty="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Store history of all chats and questions in database</a:t>
              </a:r>
              <a:endParaRPr sz="17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-3365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Twentieth Century"/>
                <a:buChar char="❖"/>
              </a:pPr>
              <a:r>
                <a:rPr lang="en" sz="1700" i="0" u="none" strike="noStrike" dirty="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Allow user feedback (for tutor, this would be from students and for question generator this is from instructors)</a:t>
              </a:r>
              <a:endParaRPr sz="17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-3365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Twentieth Century"/>
                <a:buChar char="❖"/>
              </a:pPr>
              <a:r>
                <a:rPr lang="en" sz="1700" i="0" u="none" strike="noStrike" dirty="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Provide reference for all generated content</a:t>
              </a:r>
              <a:endParaRPr sz="17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-3365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Twentieth Century"/>
                <a:buChar char="❖"/>
              </a:pPr>
              <a:r>
                <a:rPr lang="en" sz="1700" i="0" u="none" strike="noStrike" dirty="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Report any potential issues to both user and system administrator</a:t>
              </a:r>
              <a:endParaRPr sz="17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7" name="Google Shape;337;p36"/>
            <p:cNvSpPr/>
            <p:nvPr/>
          </p:nvSpPr>
          <p:spPr>
            <a:xfrm>
              <a:off x="5" y="-27444"/>
              <a:ext cx="1698600" cy="1633800"/>
            </a:xfrm>
            <a:prstGeom prst="rect">
              <a:avLst/>
            </a:prstGeom>
            <a:solidFill>
              <a:srgbClr val="252C35"/>
            </a:solidFill>
            <a:ln w="15875" cap="flat" cmpd="sng">
              <a:solidFill>
                <a:srgbClr val="252C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38" name="Google Shape;338;p36"/>
            <p:cNvSpPr txBox="1"/>
            <p:nvPr/>
          </p:nvSpPr>
          <p:spPr>
            <a:xfrm>
              <a:off x="0" y="-27449"/>
              <a:ext cx="1698600" cy="160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7400" tIns="118775" rIns="67400" bIns="118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Twentieth Century"/>
                <a:buNone/>
              </a:pPr>
              <a:r>
                <a:rPr lang="en" sz="2000" b="1" i="0">
                  <a:solidFill>
                    <a:schemeClr val="lt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Functional</a:t>
              </a:r>
              <a:endParaRPr sz="2000" b="1" i="0">
                <a:solidFill>
                  <a:schemeClr val="lt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Twentieth Century"/>
                <a:buNone/>
              </a:pPr>
              <a:r>
                <a:rPr lang="en" sz="2000" b="1">
                  <a:solidFill>
                    <a:schemeClr val="lt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(common)</a:t>
              </a:r>
              <a:endParaRPr sz="2000" b="1">
                <a:solidFill>
                  <a:schemeClr val="lt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9" name="Google Shape;339;p36"/>
            <p:cNvSpPr/>
            <p:nvPr/>
          </p:nvSpPr>
          <p:spPr>
            <a:xfrm>
              <a:off x="1698710" y="1702374"/>
              <a:ext cx="6794700" cy="1603200"/>
            </a:xfrm>
            <a:prstGeom prst="rect">
              <a:avLst/>
            </a:prstGeom>
            <a:solidFill>
              <a:srgbClr val="CACACC">
                <a:alpha val="89800"/>
              </a:srgbClr>
            </a:solidFill>
            <a:ln w="15875" cap="flat" cmpd="sng">
              <a:solidFill>
                <a:srgbClr val="CACACC">
                  <a:alpha val="898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40" name="Google Shape;340;p36"/>
            <p:cNvSpPr txBox="1"/>
            <p:nvPr/>
          </p:nvSpPr>
          <p:spPr>
            <a:xfrm>
              <a:off x="1701947" y="1702373"/>
              <a:ext cx="7011300" cy="1917600"/>
            </a:xfrm>
            <a:prstGeom prst="rect">
              <a:avLst/>
            </a:prstGeom>
            <a:solidFill>
              <a:srgbClr val="D8ECF5"/>
            </a:solidFill>
            <a:ln>
              <a:noFill/>
            </a:ln>
          </p:spPr>
          <p:txBody>
            <a:bodyPr spcFirstLastPara="1" wrap="square" lIns="98875" tIns="305375" rIns="98875" bIns="3053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" sz="1900" b="1" u="sng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AI Tutor:</a:t>
              </a:r>
              <a:endParaRPr sz="1900" b="1" u="sng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lvl="0" indent="-336550" algn="l" rtl="0">
                <a:spcBef>
                  <a:spcPts val="0"/>
                </a:spcBef>
                <a:spcAft>
                  <a:spcPts val="0"/>
                </a:spcAft>
                <a:buClr>
                  <a:srgbClr val="1B212C"/>
                </a:buClr>
                <a:buSzPts val="1700"/>
                <a:buFont typeface="Twentieth Century"/>
                <a:buChar char="❖"/>
              </a:pPr>
              <a:r>
                <a:rPr lang="en" sz="1700">
                  <a:solidFill>
                    <a:srgbClr val="1B212C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Explain concepts in a selected tone</a:t>
              </a:r>
              <a:endParaRPr sz="170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lvl="0" indent="-336550" algn="l" rtl="0">
                <a:spcBef>
                  <a:spcPts val="0"/>
                </a:spcBef>
                <a:spcAft>
                  <a:spcPts val="0"/>
                </a:spcAft>
                <a:buClr>
                  <a:srgbClr val="1B212C"/>
                </a:buClr>
                <a:buSzPts val="1700"/>
                <a:buFont typeface="Twentieth Century"/>
                <a:buChar char="❖"/>
              </a:pPr>
              <a:r>
                <a:rPr lang="en" sz="1700">
                  <a:solidFill>
                    <a:srgbClr val="1B212C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Generate code examples for a concept</a:t>
              </a:r>
              <a:endParaRPr sz="19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" sz="1900" b="1" u="sng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Question Generator:</a:t>
              </a:r>
              <a:endParaRPr sz="1900" b="1" u="sng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lvl="0" indent="-336550" algn="l" rtl="0">
                <a:spcBef>
                  <a:spcPts val="0"/>
                </a:spcBef>
                <a:spcAft>
                  <a:spcPts val="0"/>
                </a:spcAft>
                <a:buClr>
                  <a:srgbClr val="1B212C"/>
                </a:buClr>
                <a:buSzPts val="1700"/>
                <a:buFont typeface="Twentieth Century"/>
                <a:buChar char="❖"/>
              </a:pPr>
              <a:r>
                <a:rPr lang="en" sz="1700">
                  <a:solidFill>
                    <a:srgbClr val="1B212C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Able to generate all types of questions</a:t>
              </a:r>
              <a:endParaRPr sz="170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lvl="0" indent="-336550" algn="l" rtl="0">
                <a:spcBef>
                  <a:spcPts val="0"/>
                </a:spcBef>
                <a:spcAft>
                  <a:spcPts val="0"/>
                </a:spcAft>
                <a:buClr>
                  <a:srgbClr val="1B212C"/>
                </a:buClr>
                <a:buSzPts val="1700"/>
                <a:buFont typeface="Twentieth Century"/>
                <a:buChar char="❖"/>
              </a:pPr>
              <a:r>
                <a:rPr lang="en" sz="1700">
                  <a:solidFill>
                    <a:srgbClr val="1B212C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Instructor can edit proposed questions</a:t>
              </a:r>
              <a:endParaRPr sz="170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lvl="0" indent="-336550" algn="l" rtl="0">
                <a:spcBef>
                  <a:spcPts val="0"/>
                </a:spcBef>
                <a:spcAft>
                  <a:spcPts val="0"/>
                </a:spcAft>
                <a:buClr>
                  <a:srgbClr val="1B212C"/>
                </a:buClr>
                <a:buSzPts val="1700"/>
                <a:buFont typeface="Twentieth Century"/>
                <a:buChar char="❖"/>
              </a:pPr>
              <a:r>
                <a:rPr lang="en" sz="1700">
                  <a:solidFill>
                    <a:srgbClr val="1B212C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Create answers alongside questions for automated grading</a:t>
              </a:r>
              <a:endParaRPr sz="170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457200" lvl="0" indent="-336550" algn="l" rtl="0">
                <a:spcBef>
                  <a:spcPts val="0"/>
                </a:spcBef>
                <a:spcAft>
                  <a:spcPts val="0"/>
                </a:spcAft>
                <a:buClr>
                  <a:srgbClr val="1B212C"/>
                </a:buClr>
                <a:buSzPts val="1700"/>
                <a:buFont typeface="Twentieth Century"/>
                <a:buChar char="❖"/>
              </a:pPr>
              <a:r>
                <a:rPr lang="en" sz="1700">
                  <a:solidFill>
                    <a:srgbClr val="1B212C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Questions should have targeted difficulty</a:t>
              </a:r>
              <a:endParaRPr sz="19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 </a:t>
              </a:r>
              <a:endParaRPr sz="16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41" name="Google Shape;341;p36"/>
            <p:cNvSpPr/>
            <p:nvPr/>
          </p:nvSpPr>
          <p:spPr>
            <a:xfrm>
              <a:off x="4" y="1702369"/>
              <a:ext cx="1698600" cy="1917600"/>
            </a:xfrm>
            <a:prstGeom prst="rect">
              <a:avLst/>
            </a:prstGeom>
            <a:solidFill>
              <a:srgbClr val="252C35"/>
            </a:solidFill>
            <a:ln w="15875" cap="flat" cmpd="sng">
              <a:solidFill>
                <a:srgbClr val="252C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42" name="Google Shape;342;p36"/>
            <p:cNvSpPr txBox="1"/>
            <p:nvPr/>
          </p:nvSpPr>
          <p:spPr>
            <a:xfrm>
              <a:off x="-57291" y="1859574"/>
              <a:ext cx="1813200" cy="160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7400" tIns="118775" rIns="67400" bIns="118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Twentieth Century"/>
                <a:buNone/>
              </a:pPr>
              <a:r>
                <a:rPr lang="en" sz="2200" b="1" i="0">
                  <a:solidFill>
                    <a:schemeClr val="lt1"/>
                  </a:solidFill>
                  <a:latin typeface="Tw Cen MT" panose="020B0602020104020603" pitchFamily="34" charset="77"/>
                  <a:ea typeface="Twentieth Century"/>
                  <a:cs typeface="Twentieth Century"/>
                  <a:sym typeface="Twentieth Century"/>
                </a:rPr>
                <a:t>Functional</a:t>
              </a:r>
              <a:endParaRPr sz="2200" b="1">
                <a:solidFill>
                  <a:schemeClr val="lt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endParaRPr>
            </a:p>
          </p:txBody>
        </p:sp>
      </p:grpSp>
      <p:pic>
        <p:nvPicPr>
          <p:cNvPr id="343" name="Google Shape;34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5525" y="4657575"/>
            <a:ext cx="511250" cy="4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1028975" y="445175"/>
            <a:ext cx="7086000" cy="9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wentieth Century"/>
              <a:buNone/>
            </a:pPr>
            <a:r>
              <a:rPr lang="en" sz="2600" b="1" dirty="0">
                <a:solidFill>
                  <a:schemeClr val="dk1"/>
                </a:solidFill>
                <a:latin typeface="Tw Cen MT" panose="020B0602020104020603" pitchFamily="34" charset="77"/>
              </a:rPr>
              <a:t>SYSTEM REQUIREMENTS</a:t>
            </a:r>
            <a:endParaRPr sz="2600" b="1" dirty="0">
              <a:latin typeface="Tw Cen MT" panose="020B0602020104020603" pitchFamily="34" charset="77"/>
            </a:endParaRPr>
          </a:p>
        </p:txBody>
      </p:sp>
      <p:pic>
        <p:nvPicPr>
          <p:cNvPr id="349" name="Google Shape;34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2150" y="4657575"/>
            <a:ext cx="511250" cy="485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0" name="Google Shape;350;p37"/>
          <p:cNvGrpSpPr/>
          <p:nvPr/>
        </p:nvGrpSpPr>
        <p:grpSpPr>
          <a:xfrm>
            <a:off x="1028975" y="1396178"/>
            <a:ext cx="7086052" cy="3032773"/>
            <a:chOff x="0" y="3401653"/>
            <a:chExt cx="8493410" cy="1603200"/>
          </a:xfrm>
        </p:grpSpPr>
        <p:sp>
          <p:nvSpPr>
            <p:cNvPr id="351" name="Google Shape;351;p37"/>
            <p:cNvSpPr/>
            <p:nvPr/>
          </p:nvSpPr>
          <p:spPr>
            <a:xfrm>
              <a:off x="1698710" y="3401653"/>
              <a:ext cx="6794700" cy="1603200"/>
            </a:xfrm>
            <a:prstGeom prst="rect">
              <a:avLst/>
            </a:prstGeom>
            <a:solidFill>
              <a:srgbClr val="D8ECF5"/>
            </a:solidFill>
            <a:ln w="15875" cap="flat" cmpd="sng">
              <a:solidFill>
                <a:srgbClr val="D8ECF5">
                  <a:alpha val="898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52" name="Google Shape;352;p37"/>
            <p:cNvSpPr/>
            <p:nvPr/>
          </p:nvSpPr>
          <p:spPr>
            <a:xfrm>
              <a:off x="0" y="3401653"/>
              <a:ext cx="1698600" cy="1603200"/>
            </a:xfrm>
            <a:prstGeom prst="rect">
              <a:avLst/>
            </a:prstGeom>
            <a:solidFill>
              <a:srgbClr val="252C35"/>
            </a:solidFill>
            <a:ln w="15875" cap="flat" cmpd="sng">
              <a:solidFill>
                <a:srgbClr val="252C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</p:grpSp>
      <p:sp>
        <p:nvSpPr>
          <p:cNvPr id="353" name="Google Shape;353;p37"/>
          <p:cNvSpPr txBox="1"/>
          <p:nvPr/>
        </p:nvSpPr>
        <p:spPr>
          <a:xfrm>
            <a:off x="1028975" y="2311363"/>
            <a:ext cx="14451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118775" rIns="67400" bIns="1187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wentieth Century"/>
              <a:buNone/>
            </a:pPr>
            <a:r>
              <a:rPr lang="en" sz="2000" b="1" i="0">
                <a:solidFill>
                  <a:schemeClr val="lt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Non</a:t>
            </a:r>
            <a:endParaRPr sz="2000" b="1">
              <a:solidFill>
                <a:schemeClr val="lt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wentieth Century"/>
              <a:buNone/>
            </a:pPr>
            <a:r>
              <a:rPr lang="en" sz="2000" b="1" i="0">
                <a:solidFill>
                  <a:schemeClr val="lt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Functional</a:t>
            </a:r>
            <a:endParaRPr sz="2000" b="1">
              <a:solidFill>
                <a:schemeClr val="lt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54" name="Google Shape;354;p37"/>
          <p:cNvSpPr txBox="1"/>
          <p:nvPr/>
        </p:nvSpPr>
        <p:spPr>
          <a:xfrm>
            <a:off x="2648400" y="1827100"/>
            <a:ext cx="5256300" cy="20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8875" tIns="305375" rIns="98875" bIns="305375" anchor="ctr" anchorCtr="0">
            <a:noAutofit/>
          </a:bodyPr>
          <a:lstStyle/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Char char="❖"/>
            </a:pPr>
            <a:r>
              <a:rPr lang="en" sz="22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Response time and resource utilization must be consistent to ensure reliability and high performance</a:t>
            </a:r>
            <a:endParaRPr sz="2200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Char char="❖"/>
            </a:pPr>
            <a:r>
              <a:rPr lang="en" sz="2200" i="0" u="none" strike="noStrike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Both systems should be able to handle unexpected increased workloads</a:t>
            </a:r>
            <a:endParaRPr sz="2200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Char char="❖"/>
            </a:pPr>
            <a:r>
              <a:rPr lang="en" sz="2200" i="0" u="none" strike="noStrike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Adherence to data protection measures to prevent unauthorized access, data breaches, and misuse </a:t>
            </a:r>
            <a:endParaRPr sz="2200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2150" y="4657575"/>
            <a:ext cx="511250" cy="48592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38"/>
          <p:cNvSpPr txBox="1">
            <a:spLocks noGrp="1"/>
          </p:cNvSpPr>
          <p:nvPr>
            <p:ph type="title"/>
          </p:nvPr>
        </p:nvSpPr>
        <p:spPr>
          <a:xfrm>
            <a:off x="1028975" y="445175"/>
            <a:ext cx="7086000" cy="9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wentieth Century"/>
              <a:buNone/>
            </a:pPr>
            <a:r>
              <a:rPr lang="en" sz="2600" b="1" dirty="0">
                <a:solidFill>
                  <a:schemeClr val="dk1"/>
                </a:solidFill>
                <a:latin typeface="Tw Cen MT" panose="020B0602020104020603" pitchFamily="34" charset="77"/>
              </a:rPr>
              <a:t>SYSTEM REQUIREMENTS</a:t>
            </a:r>
            <a:endParaRPr sz="2600" b="1" dirty="0">
              <a:solidFill>
                <a:schemeClr val="dk1"/>
              </a:solidFill>
              <a:latin typeface="Tw Cen MT" panose="020B0602020104020603" pitchFamily="34" charset="77"/>
            </a:endParaRPr>
          </a:p>
        </p:txBody>
      </p:sp>
      <p:grpSp>
        <p:nvGrpSpPr>
          <p:cNvPr id="361" name="Google Shape;361;p38"/>
          <p:cNvGrpSpPr/>
          <p:nvPr/>
        </p:nvGrpSpPr>
        <p:grpSpPr>
          <a:xfrm>
            <a:off x="1028975" y="1396178"/>
            <a:ext cx="7086052" cy="3032773"/>
            <a:chOff x="0" y="3401653"/>
            <a:chExt cx="8493410" cy="1603200"/>
          </a:xfrm>
        </p:grpSpPr>
        <p:sp>
          <p:nvSpPr>
            <p:cNvPr id="362" name="Google Shape;362;p38"/>
            <p:cNvSpPr/>
            <p:nvPr/>
          </p:nvSpPr>
          <p:spPr>
            <a:xfrm>
              <a:off x="1698710" y="3401653"/>
              <a:ext cx="6794700" cy="1603200"/>
            </a:xfrm>
            <a:prstGeom prst="rect">
              <a:avLst/>
            </a:prstGeom>
            <a:solidFill>
              <a:srgbClr val="D8ECF5"/>
            </a:solidFill>
            <a:ln w="15875" cap="flat" cmpd="sng">
              <a:solidFill>
                <a:srgbClr val="D8ECF5">
                  <a:alpha val="898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63" name="Google Shape;363;p38"/>
            <p:cNvSpPr/>
            <p:nvPr/>
          </p:nvSpPr>
          <p:spPr>
            <a:xfrm>
              <a:off x="0" y="3401653"/>
              <a:ext cx="1698600" cy="1603200"/>
            </a:xfrm>
            <a:prstGeom prst="rect">
              <a:avLst/>
            </a:prstGeom>
            <a:solidFill>
              <a:srgbClr val="252C35"/>
            </a:solidFill>
            <a:ln w="15875" cap="flat" cmpd="sng">
              <a:solidFill>
                <a:srgbClr val="252C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</p:grpSp>
      <p:sp>
        <p:nvSpPr>
          <p:cNvPr id="364" name="Google Shape;364;p38"/>
          <p:cNvSpPr txBox="1"/>
          <p:nvPr/>
        </p:nvSpPr>
        <p:spPr>
          <a:xfrm>
            <a:off x="2648400" y="1827100"/>
            <a:ext cx="5256300" cy="20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8875" tIns="305375" rIns="98875" bIns="3053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u="sng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Agile-Scrum Methodology: </a:t>
            </a:r>
            <a:endParaRPr sz="2200" b="1" u="sng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Following the Agile-Scrum methodology, which includes sprint planning, sprint reviews, and retrospectives. Sprint Duration: Define sprint durations, typically 1 week each for each sprint, during which specific features or tasks will be completed.</a:t>
            </a:r>
            <a:endParaRPr sz="2500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65" name="Google Shape;365;p38"/>
          <p:cNvSpPr txBox="1"/>
          <p:nvPr/>
        </p:nvSpPr>
        <p:spPr>
          <a:xfrm>
            <a:off x="1103712" y="2255394"/>
            <a:ext cx="12741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118775" rIns="67400" bIns="1187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wentieth Century"/>
              <a:buNone/>
            </a:pPr>
            <a:r>
              <a:rPr lang="en" sz="2000" b="1" i="0">
                <a:solidFill>
                  <a:schemeClr val="lt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Process Constraint</a:t>
            </a:r>
            <a:endParaRPr sz="2000" b="1">
              <a:latin typeface="Tw Cen MT" panose="020B0602020104020603" pitchFamily="34" charset="7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9"/>
          <p:cNvSpPr txBox="1">
            <a:spLocks noGrp="1"/>
          </p:cNvSpPr>
          <p:nvPr>
            <p:ph type="title"/>
          </p:nvPr>
        </p:nvSpPr>
        <p:spPr>
          <a:xfrm>
            <a:off x="0" y="-284225"/>
            <a:ext cx="9144000" cy="9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wentieth Century"/>
              <a:buNone/>
            </a:pPr>
            <a:r>
              <a:rPr lang="en" sz="2600" b="1">
                <a:solidFill>
                  <a:schemeClr val="dk1"/>
                </a:solidFill>
                <a:latin typeface="Tw Cen MT" panose="020B0602020104020603" pitchFamily="34" charset="77"/>
              </a:rPr>
              <a:t>SYSTEM REQUIREMENTS</a:t>
            </a:r>
            <a:endParaRPr sz="2600" b="1">
              <a:latin typeface="Tw Cen MT" panose="020B0602020104020603" pitchFamily="34" charset="77"/>
            </a:endParaRPr>
          </a:p>
        </p:txBody>
      </p:sp>
      <p:pic>
        <p:nvPicPr>
          <p:cNvPr id="371" name="Google Shape;3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3650" y="4657575"/>
            <a:ext cx="511250" cy="485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39"/>
          <p:cNvGrpSpPr/>
          <p:nvPr/>
        </p:nvGrpSpPr>
        <p:grpSpPr>
          <a:xfrm>
            <a:off x="759900" y="534675"/>
            <a:ext cx="7616251" cy="4122936"/>
            <a:chOff x="0" y="3401653"/>
            <a:chExt cx="8394413" cy="1487404"/>
          </a:xfrm>
        </p:grpSpPr>
        <p:sp>
          <p:nvSpPr>
            <p:cNvPr id="373" name="Google Shape;373;p39"/>
            <p:cNvSpPr/>
            <p:nvPr/>
          </p:nvSpPr>
          <p:spPr>
            <a:xfrm>
              <a:off x="1698713" y="3401657"/>
              <a:ext cx="6695700" cy="1487400"/>
            </a:xfrm>
            <a:prstGeom prst="rect">
              <a:avLst/>
            </a:prstGeom>
            <a:solidFill>
              <a:srgbClr val="D8ECF5"/>
            </a:solidFill>
            <a:ln w="15875" cap="flat" cmpd="sng">
              <a:solidFill>
                <a:srgbClr val="CACACC">
                  <a:alpha val="898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0" y="3401653"/>
              <a:ext cx="1698600" cy="1487400"/>
            </a:xfrm>
            <a:prstGeom prst="rect">
              <a:avLst/>
            </a:prstGeom>
            <a:solidFill>
              <a:srgbClr val="252C35"/>
            </a:solidFill>
            <a:ln w="15875" cap="flat" cmpd="sng">
              <a:solidFill>
                <a:srgbClr val="252C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w Cen MT" panose="020B0602020104020603" pitchFamily="34" charset="77"/>
              </a:endParaRPr>
            </a:p>
          </p:txBody>
        </p:sp>
      </p:grpSp>
      <p:sp>
        <p:nvSpPr>
          <p:cNvPr id="375" name="Google Shape;375;p39"/>
          <p:cNvSpPr txBox="1"/>
          <p:nvPr/>
        </p:nvSpPr>
        <p:spPr>
          <a:xfrm>
            <a:off x="2593675" y="959988"/>
            <a:ext cx="51576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8875" tIns="305375" rIns="98875" bIns="3053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None/>
            </a:pPr>
            <a:endParaRPr sz="1900" i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76" name="Google Shape;376;p39"/>
          <p:cNvSpPr txBox="1"/>
          <p:nvPr/>
        </p:nvSpPr>
        <p:spPr>
          <a:xfrm>
            <a:off x="2593675" y="564750"/>
            <a:ext cx="5782500" cy="42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Common in Tutoring and Question Generator:</a:t>
            </a:r>
            <a:endParaRPr sz="1800" b="1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Integration: </a:t>
            </a:r>
            <a:r>
              <a:rPr lang="en" sz="18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Proper integration of the AI tutor and question generator into the </a:t>
            </a:r>
            <a:r>
              <a:rPr lang="en" sz="1800" dirty="0" err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Jupyteach</a:t>
            </a:r>
            <a:r>
              <a:rPr lang="en" sz="18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 LMS is necessary for allowing users and instructors to use it effectively.</a:t>
            </a:r>
            <a:endParaRPr sz="1800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Language and Technology Stack:</a:t>
            </a:r>
            <a:r>
              <a:rPr lang="en" sz="18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 This project is going to be developed using Python as the primary programming language. Considering the language dependency, it is the only language that could be integrated with the </a:t>
            </a:r>
            <a:r>
              <a:rPr lang="en" sz="1800" dirty="0" err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OpenAI</a:t>
            </a:r>
            <a:r>
              <a:rPr lang="en" sz="18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 API, </a:t>
            </a:r>
            <a:r>
              <a:rPr lang="en" sz="1800" dirty="0" err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Langchain</a:t>
            </a:r>
            <a:r>
              <a:rPr lang="en" sz="18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, </a:t>
            </a:r>
            <a:r>
              <a:rPr lang="en" sz="1800" dirty="0" err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Supabase</a:t>
            </a:r>
            <a:r>
              <a:rPr lang="en" sz="18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, and will be deployed on </a:t>
            </a:r>
            <a:r>
              <a:rPr lang="en" sz="1800" dirty="0" err="1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JupyterHub</a:t>
            </a:r>
            <a:r>
              <a:rPr lang="en" sz="1800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. </a:t>
            </a:r>
            <a:endParaRPr sz="1800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chemeClr val="dk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Question Generator</a:t>
            </a:r>
            <a:endParaRPr sz="1800" b="1" u="sng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Output in the format of JSON object and hence using the </a:t>
            </a:r>
            <a:r>
              <a:rPr lang="en" sz="1800" dirty="0" err="1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PydanticOutput</a:t>
            </a:r>
            <a:r>
              <a:rPr lang="en" sz="1800" dirty="0">
                <a:solidFill>
                  <a:srgbClr val="1B212C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 parser.</a:t>
            </a:r>
            <a:endParaRPr sz="1800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77" name="Google Shape;377;p39"/>
          <p:cNvSpPr txBox="1"/>
          <p:nvPr/>
        </p:nvSpPr>
        <p:spPr>
          <a:xfrm>
            <a:off x="831875" y="1994950"/>
            <a:ext cx="13941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118775" rIns="67400" bIns="1187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wentieth Century"/>
              <a:buNone/>
            </a:pPr>
            <a:r>
              <a:rPr lang="en" sz="2000" b="1" i="0">
                <a:solidFill>
                  <a:schemeClr val="lt1"/>
                </a:solidFill>
                <a:latin typeface="Tw Cen MT" panose="020B0602020104020603" pitchFamily="34" charset="77"/>
                <a:ea typeface="Twentieth Century"/>
                <a:cs typeface="Twentieth Century"/>
                <a:sym typeface="Twentieth Century"/>
              </a:rPr>
              <a:t>Design Constraints</a:t>
            </a:r>
            <a:endParaRPr sz="2000" b="1">
              <a:solidFill>
                <a:schemeClr val="lt1"/>
              </a:solidFill>
              <a:latin typeface="Tw Cen MT" panose="020B0602020104020603" pitchFamily="34" charset="77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1011</Words>
  <Application>Microsoft Macintosh PowerPoint</Application>
  <PresentationFormat>On-screen Show (16:9)</PresentationFormat>
  <Paragraphs>389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Twentieth Century</vt:lpstr>
      <vt:lpstr>Arial</vt:lpstr>
      <vt:lpstr>Silom</vt:lpstr>
      <vt:lpstr>Lato</vt:lpstr>
      <vt:lpstr>Tw Cen MT</vt:lpstr>
      <vt:lpstr>Calibri</vt:lpstr>
      <vt:lpstr>Montserrat</vt:lpstr>
      <vt:lpstr>Simple Light</vt:lpstr>
      <vt:lpstr>Circuit</vt:lpstr>
      <vt:lpstr>        ACADEMIA-GPT: SMART TUTORING AND  QUESTION GENERATION   </vt:lpstr>
      <vt:lpstr>PowerPoint Presentation</vt:lpstr>
      <vt:lpstr>PowerPoint Presentation</vt:lpstr>
      <vt:lpstr>PowerPoint Presentation</vt:lpstr>
      <vt:lpstr>PROJECT DEVELOPMENT MODEL </vt:lpstr>
      <vt:lpstr>SYSTEM  REQUIREMENTS</vt:lpstr>
      <vt:lpstr>SYSTEM REQUIREMENTS</vt:lpstr>
      <vt:lpstr>SYSTEM REQUIREMENTS</vt:lpstr>
      <vt:lpstr>SYSTEM REQUIREMENTS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CONSIDERED RISKS</vt:lpstr>
      <vt:lpstr>RISK EXPOSURE</vt:lpstr>
      <vt:lpstr>PowerPoint Presentation</vt:lpstr>
      <vt:lpstr>PowerPoint Presentation</vt:lpstr>
      <vt:lpstr>PowerPoint Presentation</vt:lpstr>
      <vt:lpstr>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ACADEMIA-GPT: SMART TUTORING AND  QUESTION GENERATION   </dc:title>
  <cp:lastModifiedBy>Yassin Khudari</cp:lastModifiedBy>
  <cp:revision>2</cp:revision>
  <dcterms:modified xsi:type="dcterms:W3CDTF">2023-11-28T21:41:05Z</dcterms:modified>
</cp:coreProperties>
</file>